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7"/>
  </p:notesMasterIdLst>
  <p:sldIdLst>
    <p:sldId id="267" r:id="rId2"/>
    <p:sldId id="269" r:id="rId3"/>
    <p:sldId id="270" r:id="rId4"/>
    <p:sldId id="268" r:id="rId5"/>
    <p:sldId id="265" r:id="rId6"/>
    <p:sldId id="264" r:id="rId7"/>
    <p:sldId id="271" r:id="rId8"/>
    <p:sldId id="266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9D9D9"/>
    <a:srgbClr val="09A6CD"/>
    <a:srgbClr val="4F81BD"/>
    <a:srgbClr val="639A1A"/>
    <a:srgbClr val="455F17"/>
    <a:srgbClr val="5A7C1E"/>
    <a:srgbClr val="995E07"/>
    <a:srgbClr val="305808"/>
    <a:srgbClr val="FFE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7" autoAdjust="0"/>
    <p:restoredTop sz="72608" autoAdjust="0"/>
  </p:normalViewPr>
  <p:slideViewPr>
    <p:cSldViewPr>
      <p:cViewPr varScale="1">
        <p:scale>
          <a:sx n="115" d="100"/>
          <a:sy n="115" d="100"/>
        </p:scale>
        <p:origin x="43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43D0-DCFC-44D6-95E1-23FB25E79A9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B898-394D-406C-A65F-AEB051695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0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3" y="2870637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5CABF-D6D1-41BF-AE56-F5F8233A0BC5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90E6D-7B2E-4EC5-B9F8-35F4AE9AC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5958-B55B-4885-B6EB-2A8A61331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random and speedy paper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32D14-5A76-4E19-8104-0F216C883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1/26/2018</a:t>
            </a:r>
          </a:p>
        </p:txBody>
      </p:sp>
    </p:spTree>
    <p:extLst>
      <p:ext uri="{BB962C8B-B14F-4D97-AF65-F5344CB8AC3E}">
        <p14:creationId xmlns:p14="http://schemas.microsoft.com/office/powerpoint/2010/main" val="104481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779BDC-08F2-49AC-9370-B1AC0EDD7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017"/>
          <a:stretch/>
        </p:blipFill>
        <p:spPr>
          <a:xfrm>
            <a:off x="-25866" y="1066800"/>
            <a:ext cx="5466337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90718-6336-4DDC-B585-893A20A387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1110" b="28890"/>
          <a:stretch/>
        </p:blipFill>
        <p:spPr>
          <a:xfrm>
            <a:off x="6145162" y="228600"/>
            <a:ext cx="60468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FCD82-E82A-4795-BBB2-63D79A0B8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 l="2399" b="17778"/>
          <a:stretch/>
        </p:blipFill>
        <p:spPr>
          <a:xfrm>
            <a:off x="152400" y="0"/>
            <a:ext cx="6199255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121C70-A64E-43E3-8563-5E04F9693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" b="25368"/>
          <a:stretch/>
        </p:blipFill>
        <p:spPr>
          <a:xfrm>
            <a:off x="6781800" y="-1"/>
            <a:ext cx="5410200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FB109-C662-48FE-97CB-8A9F35FF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"/>
            <a:ext cx="7464490" cy="1872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0C7BCF-8DB0-4E15-9E57-1C9741D8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674773"/>
            <a:ext cx="4339842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BE661-1E07-4BEA-8C5B-098F2CCEB0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2819400"/>
            <a:ext cx="2526518" cy="3848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38C00B-6BD0-488C-B700-D0BE38F65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1059027"/>
            <a:ext cx="3543607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010C6-24E8-40FF-9C01-D374B0F0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692" y="381000"/>
            <a:ext cx="4389500" cy="5502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93358-AED8-49C0-8AA4-609C1F7E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223239"/>
            <a:ext cx="4435443" cy="66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0BCFC-742D-4C3C-AD17-0F5EB60A12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81000"/>
            <a:ext cx="81564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1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653FDF-1592-456F-ACB2-DFC23B4F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6790" y="497026"/>
            <a:ext cx="8642080" cy="3008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1D6330-5411-4FE1-B824-8FF96C38F7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878" y="60728"/>
            <a:ext cx="2518243" cy="2911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6CEC0-A17E-4C33-8977-FE4A1135E3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4038600"/>
            <a:ext cx="3539724" cy="26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6AAB3-13A0-4977-BF31-E09DC1FC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617" y="1690688"/>
            <a:ext cx="9404765" cy="38441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CDB864-7F6D-49A3-9459-011B8474BDF0}"/>
              </a:ext>
            </a:extLst>
          </p:cNvPr>
          <p:cNvSpPr/>
          <p:nvPr/>
        </p:nvSpPr>
        <p:spPr>
          <a:xfrm>
            <a:off x="6113124" y="1224439"/>
            <a:ext cx="4685258" cy="4310401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AE667-8751-47A8-85DB-34978B258D94}"/>
              </a:ext>
            </a:extLst>
          </p:cNvPr>
          <p:cNvSpPr txBox="1"/>
          <p:nvPr/>
        </p:nvSpPr>
        <p:spPr>
          <a:xfrm>
            <a:off x="7018809" y="5534839"/>
            <a:ext cx="349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Cosmology and astronomy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B60C57-A0FA-49BF-B73E-C0A7197D7B2A}"/>
              </a:ext>
            </a:extLst>
          </p:cNvPr>
          <p:cNvSpPr/>
          <p:nvPr/>
        </p:nvSpPr>
        <p:spPr>
          <a:xfrm>
            <a:off x="1150706" y="1224440"/>
            <a:ext cx="1756881" cy="4310401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51C0E-8B52-49F0-A19F-9305A2772B46}"/>
              </a:ext>
            </a:extLst>
          </p:cNvPr>
          <p:cNvSpPr txBox="1"/>
          <p:nvPr/>
        </p:nvSpPr>
        <p:spPr>
          <a:xfrm>
            <a:off x="370730" y="5539425"/>
            <a:ext cx="312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Quantum physics, AMO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04286B-A6DF-469E-8A13-B70C384296C8}"/>
              </a:ext>
            </a:extLst>
          </p:cNvPr>
          <p:cNvSpPr/>
          <p:nvPr/>
        </p:nvSpPr>
        <p:spPr>
          <a:xfrm>
            <a:off x="3616503" y="1224440"/>
            <a:ext cx="1650838" cy="4310401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0872F-87A3-4F5A-B4F5-F9949B4B1B57}"/>
              </a:ext>
            </a:extLst>
          </p:cNvPr>
          <p:cNvSpPr txBox="1"/>
          <p:nvPr/>
        </p:nvSpPr>
        <p:spPr>
          <a:xfrm>
            <a:off x="3552461" y="5534840"/>
            <a:ext cx="25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Condensed matter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C34E43-B8F0-481D-A351-8E951BFBE5E1}"/>
              </a:ext>
            </a:extLst>
          </p:cNvPr>
          <p:cNvSpPr/>
          <p:nvPr/>
        </p:nvSpPr>
        <p:spPr>
          <a:xfrm>
            <a:off x="2965001" y="1224438"/>
            <a:ext cx="2291927" cy="4310401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9" grpId="1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202D3-A4C6-4F9C-8E23-C6BF7E36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606" y="1325563"/>
            <a:ext cx="7757229" cy="471035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9A1DDE-F028-4163-AB93-91AF71757A66}"/>
              </a:ext>
            </a:extLst>
          </p:cNvPr>
          <p:cNvSpPr/>
          <p:nvPr/>
        </p:nvSpPr>
        <p:spPr>
          <a:xfrm>
            <a:off x="7325474" y="1623317"/>
            <a:ext cx="1191802" cy="441260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532BBB-B65C-401B-B47A-9966096B128A}"/>
              </a:ext>
            </a:extLst>
          </p:cNvPr>
          <p:cNvSpPr/>
          <p:nvPr/>
        </p:nvSpPr>
        <p:spPr>
          <a:xfrm>
            <a:off x="5813460" y="1623317"/>
            <a:ext cx="1440095" cy="4412602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73CC6-A343-4876-8BE7-E027C70781BE}"/>
              </a:ext>
            </a:extLst>
          </p:cNvPr>
          <p:cNvSpPr txBox="1"/>
          <p:nvPr/>
        </p:nvSpPr>
        <p:spPr>
          <a:xfrm>
            <a:off x="5478110" y="6102840"/>
            <a:ext cx="6078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Length scale mismatch due to diffraction limit!!</a:t>
            </a:r>
          </a:p>
        </p:txBody>
      </p:sp>
    </p:spTree>
    <p:extLst>
      <p:ext uri="{BB962C8B-B14F-4D97-AF65-F5344CB8AC3E}">
        <p14:creationId xmlns:p14="http://schemas.microsoft.com/office/powerpoint/2010/main" val="31128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ED6E1-CA42-45B6-ACDF-3BEA5C50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Scattering-type scanning near-field optical microscope (s-SNOM)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0BF4C-6618-4990-A418-376A34C5A2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9410" y="1440214"/>
            <a:ext cx="7116875" cy="30791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780BDC-61A3-4B3C-B880-70A1A9FC4880}"/>
              </a:ext>
            </a:extLst>
          </p:cNvPr>
          <p:cNvGrpSpPr/>
          <p:nvPr/>
        </p:nvGrpSpPr>
        <p:grpSpPr>
          <a:xfrm>
            <a:off x="3777857" y="914400"/>
            <a:ext cx="4598392" cy="3627560"/>
            <a:chOff x="3777857" y="1203232"/>
            <a:chExt cx="4598392" cy="3627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C015F5-C89B-484A-8D81-F778807CB78C}"/>
                </a:ext>
              </a:extLst>
            </p:cNvPr>
            <p:cNvGrpSpPr/>
            <p:nvPr/>
          </p:nvGrpSpPr>
          <p:grpSpPr>
            <a:xfrm>
              <a:off x="4252822" y="1664898"/>
              <a:ext cx="4123427" cy="3165894"/>
              <a:chOff x="4252822" y="1664898"/>
              <a:chExt cx="4123427" cy="316589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B443D78-F023-48ED-ABEA-D9B99D7A2D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822" y="1664899"/>
                <a:ext cx="0" cy="3165893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70BD60E-883D-4BD0-8043-32A437D396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5825" y="1664898"/>
                <a:ext cx="2552022" cy="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2413522-460B-43DD-827E-83D245FAA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7847" y="1664898"/>
                <a:ext cx="1548402" cy="1595887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16F9FA7-9A58-4EDD-9617-DDDD56761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76249" y="3240499"/>
                <a:ext cx="0" cy="1573041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65466AA-D6BD-4B11-BF81-A0981117E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5825" y="4813540"/>
                <a:ext cx="4097548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D0DD8D-E34D-496F-BA3B-04182A8CDB60}"/>
                </a:ext>
              </a:extLst>
            </p:cNvPr>
            <p:cNvSpPr txBox="1"/>
            <p:nvPr/>
          </p:nvSpPr>
          <p:spPr>
            <a:xfrm>
              <a:off x="3777857" y="1203232"/>
              <a:ext cx="3547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Michaelson interferometer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157687-F216-4F5A-9865-2D438A67148E}"/>
              </a:ext>
            </a:extLst>
          </p:cNvPr>
          <p:cNvGrpSpPr/>
          <p:nvPr/>
        </p:nvGrpSpPr>
        <p:grpSpPr>
          <a:xfrm>
            <a:off x="7626431" y="2658955"/>
            <a:ext cx="4108369" cy="2217845"/>
            <a:chOff x="7574550" y="3017102"/>
            <a:chExt cx="4108369" cy="22178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B99CDD-F6CB-4C6D-B7D9-BF9DD7935EE4}"/>
                </a:ext>
              </a:extLst>
            </p:cNvPr>
            <p:cNvGrpSpPr/>
            <p:nvPr/>
          </p:nvGrpSpPr>
          <p:grpSpPr>
            <a:xfrm>
              <a:off x="8415068" y="3017102"/>
              <a:ext cx="1960433" cy="1813691"/>
              <a:chOff x="8436633" y="3017101"/>
              <a:chExt cx="1960433" cy="1662805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4EAD1E3-0E06-41F3-9A0E-2A14C39A15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36633" y="3077487"/>
                <a:ext cx="1" cy="160241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8CEB71A-5D6B-41B6-8802-1509B2705E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634" y="3017101"/>
                <a:ext cx="194965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7541CC3-B1AA-4489-8425-13596EC03C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6285" y="3077487"/>
                <a:ext cx="10781" cy="160241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1A12C6-238F-4D8D-AB51-B23AB6BDF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6633" y="4663988"/>
                <a:ext cx="194965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6577B8-DE83-4B86-8AB4-AC9A2B182151}"/>
                </a:ext>
              </a:extLst>
            </p:cNvPr>
            <p:cNvSpPr txBox="1"/>
            <p:nvPr/>
          </p:nvSpPr>
          <p:spPr>
            <a:xfrm>
              <a:off x="7574550" y="4773282"/>
              <a:ext cx="4108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Atomic force microscope (AFM)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41D185C-0C4D-431C-81CC-C17D6FC6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147" y="1846330"/>
            <a:ext cx="2273945" cy="45353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1AFAC5-33A7-4AF2-A1E9-85B3C11388A8}"/>
              </a:ext>
            </a:extLst>
          </p:cNvPr>
          <p:cNvGrpSpPr/>
          <p:nvPr/>
        </p:nvGrpSpPr>
        <p:grpSpPr>
          <a:xfrm>
            <a:off x="7332919" y="838200"/>
            <a:ext cx="2086661" cy="1751810"/>
            <a:chOff x="7332919" y="1211892"/>
            <a:chExt cx="2086661" cy="17518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4928DC-23A2-4793-8555-CB7E00E6A508}"/>
                </a:ext>
              </a:extLst>
            </p:cNvPr>
            <p:cNvCxnSpPr>
              <a:cxnSpLocks/>
            </p:cNvCxnSpPr>
            <p:nvPr/>
          </p:nvCxnSpPr>
          <p:spPr>
            <a:xfrm>
              <a:off x="7574550" y="2303530"/>
              <a:ext cx="636235" cy="643856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DA27D2-9546-4AF4-8494-28D2BA5EC28A}"/>
                </a:ext>
              </a:extLst>
            </p:cNvPr>
            <p:cNvGrpSpPr/>
            <p:nvPr/>
          </p:nvGrpSpPr>
          <p:grpSpPr>
            <a:xfrm>
              <a:off x="7332919" y="1211892"/>
              <a:ext cx="2086661" cy="1751810"/>
              <a:chOff x="7332919" y="1211892"/>
              <a:chExt cx="2086661" cy="17518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2022D38-64DC-48C9-8789-0DC7A953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550" y="1664897"/>
                <a:ext cx="0" cy="638633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E93E018-D46B-4F14-930B-D4A025114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550" y="1662716"/>
                <a:ext cx="1431248" cy="10841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FC41111-B5D7-4A10-B079-5EED79101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5798" y="1679032"/>
                <a:ext cx="0" cy="128467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07FD404-7BB7-4688-9485-36535DCE5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36610" y="2947386"/>
                <a:ext cx="869188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F9596C6-D15F-4C7D-8A59-CBE3592DFDF1}"/>
                  </a:ext>
                </a:extLst>
              </p:cNvPr>
              <p:cNvSpPr txBox="1"/>
              <p:nvPr/>
            </p:nvSpPr>
            <p:spPr>
              <a:xfrm>
                <a:off x="7332919" y="1211892"/>
                <a:ext cx="20866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Focusing optics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E53688-2531-4E9C-B705-C231C067960D}"/>
              </a:ext>
            </a:extLst>
          </p:cNvPr>
          <p:cNvGrpSpPr/>
          <p:nvPr/>
        </p:nvGrpSpPr>
        <p:grpSpPr>
          <a:xfrm>
            <a:off x="8373373" y="4916949"/>
            <a:ext cx="2877596" cy="1898922"/>
            <a:chOff x="8373373" y="4916949"/>
            <a:chExt cx="2877596" cy="189892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A89522-D3F8-43B5-A672-6398A136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3373" y="4916949"/>
              <a:ext cx="2877596" cy="189892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0890D-0F95-4864-8108-3C03F24ECA79}"/>
                </a:ext>
              </a:extLst>
            </p:cNvPr>
            <p:cNvSpPr txBox="1"/>
            <p:nvPr/>
          </p:nvSpPr>
          <p:spPr>
            <a:xfrm>
              <a:off x="8987000" y="5580722"/>
              <a:ext cx="202241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 quantitative approach </a:t>
              </a:r>
            </a:p>
            <a:p>
              <a:r>
                <a:rPr lang="en-US" sz="1400" b="1" dirty="0"/>
                <a:t>to nano optics</a:t>
              </a:r>
            </a:p>
            <a:p>
              <a:pPr algn="ctr"/>
              <a:r>
                <a:rPr lang="en-US" sz="1400" b="1" dirty="0"/>
                <a:t>02/06/2018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6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682E057-343C-49EC-9164-D9E9B901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75"/>
            <a:ext cx="5943600" cy="169514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F95847-A315-41DA-89FD-06C7E95FB433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5753956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Anderson suggested that random potential fluctuations superimposed in a periodic lattice structure can produce a wide variety of electronic eigenstates that span from diffusive to localized states.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It was found that localization could also occur in classical waves, such as electromagnetic waves (photons).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Previous experimental evidence regarding photon localization is, however, predominantly based on macroscopic and collective data.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E23E1-1FE7-4713-9A5A-2BC038F8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216" y="152400"/>
            <a:ext cx="5890784" cy="1472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8A9E40-DE8E-4F26-A9BF-B09720205C86}"/>
              </a:ext>
            </a:extLst>
          </p:cNvPr>
          <p:cNvCxnSpPr>
            <a:cxnSpLocks/>
          </p:cNvCxnSpPr>
          <p:nvPr/>
        </p:nvCxnSpPr>
        <p:spPr>
          <a:xfrm>
            <a:off x="5998128" y="18875"/>
            <a:ext cx="58916" cy="4400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FB449D-7C67-4FD0-B287-6775A3511D6F}"/>
              </a:ext>
            </a:extLst>
          </p:cNvPr>
          <p:cNvCxnSpPr>
            <a:cxnSpLocks/>
          </p:cNvCxnSpPr>
          <p:nvPr/>
        </p:nvCxnSpPr>
        <p:spPr>
          <a:xfrm>
            <a:off x="5998128" y="4438475"/>
            <a:ext cx="29458" cy="23433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4B22437-708E-463C-B84A-DB3CBA6A4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4416" y="2130804"/>
                <a:ext cx="5753956" cy="4014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 class of metal-insulator (MI) transitions in those percolative thin metal films can be modeled as the random placement of electrical connections on an infinite grid.</a:t>
                </a:r>
              </a:p>
              <a:p>
                <a:pPr algn="just"/>
                <a:endParaRPr lang="en-US" sz="16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As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700" dirty="0"/>
                  <a:t> increases from 0 to 1, an electrically connected pathway across the grid eventually forms and the overall system transitions from insulating to conducting. This transition occurs at a critical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700" dirty="0"/>
                  <a:t> whose value depends on various factors such as system dimensionality, the correlation between each sites, etc. </a:t>
                </a:r>
              </a:p>
              <a:p>
                <a:pPr algn="just"/>
                <a:endParaRPr lang="en-US" sz="17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experimental evidence regarding percolation is, however, predominantly based on macroscopic and collective data.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4B22437-708E-463C-B84A-DB3CBA6A4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16" y="2130804"/>
                <a:ext cx="5753956" cy="4014760"/>
              </a:xfrm>
              <a:prstGeom prst="rect">
                <a:avLst/>
              </a:prstGeom>
              <a:blipFill>
                <a:blip r:embed="rId4"/>
                <a:stretch>
                  <a:fillRect l="-530" t="-1064" r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7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22BAC72-1B62-455A-B9B5-4F5E22A7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3704342" cy="56094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E38A0C5-87EA-4A92-8A8F-69E00CBE1021}"/>
              </a:ext>
            </a:extLst>
          </p:cNvPr>
          <p:cNvSpPr txBox="1"/>
          <p:nvPr/>
        </p:nvSpPr>
        <p:spPr>
          <a:xfrm>
            <a:off x="1436144" y="183189"/>
            <a:ext cx="253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2D photonic crystal alloy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CC7DF1-F2F9-4B21-80F5-EA506F849641}"/>
              </a:ext>
            </a:extLst>
          </p:cNvPr>
          <p:cNvSpPr txBox="1"/>
          <p:nvPr/>
        </p:nvSpPr>
        <p:spPr>
          <a:xfrm>
            <a:off x="7696200" y="152400"/>
            <a:ext cx="175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Radom gold film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52ABE-5EE7-41D7-B76E-8930619C77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0403" y="653143"/>
            <a:ext cx="2305533" cy="59545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E765CA-48B7-4599-A553-D073605FDBDD}"/>
              </a:ext>
            </a:extLst>
          </p:cNvPr>
          <p:cNvCxnSpPr>
            <a:cxnSpLocks/>
          </p:cNvCxnSpPr>
          <p:nvPr/>
        </p:nvCxnSpPr>
        <p:spPr>
          <a:xfrm>
            <a:off x="5998128" y="18875"/>
            <a:ext cx="58916" cy="4400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330CF-78B5-4D12-8792-40009D7120D8}"/>
              </a:ext>
            </a:extLst>
          </p:cNvPr>
          <p:cNvCxnSpPr>
            <a:cxnSpLocks/>
          </p:cNvCxnSpPr>
          <p:nvPr/>
        </p:nvCxnSpPr>
        <p:spPr>
          <a:xfrm>
            <a:off x="5998128" y="4438475"/>
            <a:ext cx="29458" cy="23433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AEAFE5-9EB5-4190-BB2A-9D397D019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087" y="653142"/>
            <a:ext cx="428685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2E55A-37B1-4F3F-B3DC-8786486CAE57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46762"/>
          <a:stretch/>
        </p:blipFill>
        <p:spPr>
          <a:xfrm>
            <a:off x="6096000" y="2057400"/>
            <a:ext cx="6074194" cy="2505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C889B-C5FB-40F4-AEAD-6B47493713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858922"/>
            <a:ext cx="5410200" cy="514015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7E1FDE-A1DB-4667-A4DF-7F2063C2AECC}"/>
              </a:ext>
            </a:extLst>
          </p:cNvPr>
          <p:cNvCxnSpPr>
            <a:cxnSpLocks/>
          </p:cNvCxnSpPr>
          <p:nvPr/>
        </p:nvCxnSpPr>
        <p:spPr>
          <a:xfrm>
            <a:off x="5998128" y="18875"/>
            <a:ext cx="58916" cy="4400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C23EB9-B05A-488E-AD1D-0696F4537D88}"/>
              </a:ext>
            </a:extLst>
          </p:cNvPr>
          <p:cNvCxnSpPr>
            <a:cxnSpLocks/>
          </p:cNvCxnSpPr>
          <p:nvPr/>
        </p:nvCxnSpPr>
        <p:spPr>
          <a:xfrm>
            <a:off x="5998128" y="4438475"/>
            <a:ext cx="29458" cy="23433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1671D81-62F5-4CAE-A338-4F250C24123B}"/>
              </a:ext>
            </a:extLst>
          </p:cNvPr>
          <p:cNvSpPr txBox="1"/>
          <p:nvPr/>
        </p:nvSpPr>
        <p:spPr>
          <a:xfrm>
            <a:off x="8856016" y="304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FTIR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A5E3F-266A-4427-952F-25CF3EA2914E}"/>
              </a:ext>
            </a:extLst>
          </p:cNvPr>
          <p:cNvSpPr txBox="1"/>
          <p:nvPr/>
        </p:nvSpPr>
        <p:spPr>
          <a:xfrm>
            <a:off x="2483782" y="2993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µPL</a:t>
            </a:r>
          </a:p>
        </p:txBody>
      </p:sp>
    </p:spTree>
    <p:extLst>
      <p:ext uri="{BB962C8B-B14F-4D97-AF65-F5344CB8AC3E}">
        <p14:creationId xmlns:p14="http://schemas.microsoft.com/office/powerpoint/2010/main" val="4106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280A44B-022E-4153-95F6-B3247737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38400"/>
            <a:ext cx="5957696" cy="42672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AFC4E0-6101-45BA-9E95-F2702EB8D353}"/>
              </a:ext>
            </a:extLst>
          </p:cNvPr>
          <p:cNvCxnSpPr>
            <a:cxnSpLocks/>
          </p:cNvCxnSpPr>
          <p:nvPr/>
        </p:nvCxnSpPr>
        <p:spPr>
          <a:xfrm>
            <a:off x="5998128" y="18875"/>
            <a:ext cx="58916" cy="44007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5BF93-9C44-44EB-A6FB-5A3C0A59A3AB}"/>
              </a:ext>
            </a:extLst>
          </p:cNvPr>
          <p:cNvCxnSpPr>
            <a:cxnSpLocks/>
          </p:cNvCxnSpPr>
          <p:nvPr/>
        </p:nvCxnSpPr>
        <p:spPr>
          <a:xfrm>
            <a:off x="5998128" y="4438475"/>
            <a:ext cx="29458" cy="23433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C462CE5-2BC7-43E2-B3ED-6DC918D76520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264"/>
            <a:ext cx="3581400" cy="2334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AC574-BF20-4B47-86A3-4DDD21909050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6458" y="2514600"/>
            <a:ext cx="5380742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EB5A3-CE35-48D0-B5C8-AC92ED7C61F0}"/>
              </a:ext>
            </a:extLst>
          </p:cNvPr>
          <p:cNvSpPr txBox="1"/>
          <p:nvPr/>
        </p:nvSpPr>
        <p:spPr>
          <a:xfrm>
            <a:off x="0" y="2819400"/>
            <a:ext cx="7989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s-SNOM experiments, near-field fringe formation at the sample edge is a rather complicated phenomenon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Possible reasons: excitations of edge states and resonances in the structure; Image artifacts due to feedback-related issues during rapid scanning around edges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445DA-A567-4BBD-86A8-5995C798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7325747" cy="2133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96DA3-4411-4523-A5B2-4EE50E068D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180837"/>
            <a:ext cx="354379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Open Sans</vt:lpstr>
      <vt:lpstr>Arial</vt:lpstr>
      <vt:lpstr>Calibri</vt:lpstr>
      <vt:lpstr>Cambria Math</vt:lpstr>
      <vt:lpstr>2_Office Theme</vt:lpstr>
      <vt:lpstr>A random and speedy paper review</vt:lpstr>
      <vt:lpstr>PowerPoint Presentation</vt:lpstr>
      <vt:lpstr>PowerPoint Presentation</vt:lpstr>
      <vt:lpstr>Scattering-type scanning near-field optical microscope (s-SNOM)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2013-11-11T15:15:57Z</dcterms:created>
  <dcterms:modified xsi:type="dcterms:W3CDTF">2018-01-26T17:15:18Z</dcterms:modified>
</cp:coreProperties>
</file>