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79" r:id="rId3"/>
    <p:sldId id="257" r:id="rId4"/>
    <p:sldId id="258" r:id="rId5"/>
    <p:sldId id="259" r:id="rId6"/>
    <p:sldId id="260" r:id="rId7"/>
    <p:sldId id="261" r:id="rId8"/>
    <p:sldId id="263" r:id="rId9"/>
    <p:sldId id="262" r:id="rId10"/>
    <p:sldId id="267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80" r:id="rId19"/>
    <p:sldId id="284" r:id="rId20"/>
    <p:sldId id="282" r:id="rId21"/>
    <p:sldId id="283" r:id="rId22"/>
    <p:sldId id="264" r:id="rId23"/>
    <p:sldId id="265" r:id="rId24"/>
    <p:sldId id="277" r:id="rId25"/>
    <p:sldId id="285" r:id="rId26"/>
    <p:sldId id="275" r:id="rId27"/>
    <p:sldId id="274" r:id="rId28"/>
    <p:sldId id="276" r:id="rId29"/>
    <p:sldId id="281" r:id="rId30"/>
    <p:sldId id="278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DE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1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7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8F79A7-C70D-4F9D-B386-055F16DD17D1}" type="datetimeFigureOut">
              <a:rPr lang="en-US" smtClean="0"/>
              <a:t>10/20/2017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B3BD49-3780-476D-AB99-734B8945CC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347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352EE9E-11B7-4FE8-B90A-36A4696444F6}" type="datetimeFigureOut">
              <a:rPr lang="en-US" smtClean="0"/>
              <a:t>10/20/2017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72CD113-2700-4ED5-BA9F-DFF1FF0FE1E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9909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EE9E-11B7-4FE8-B90A-36A4696444F6}" type="datetimeFigureOut">
              <a:rPr lang="en-US" smtClean="0"/>
              <a:t>10/20/2017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D113-2700-4ED5-BA9F-DFF1FF0FE1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839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EE9E-11B7-4FE8-B90A-36A4696444F6}" type="datetimeFigureOut">
              <a:rPr lang="en-US" smtClean="0"/>
              <a:t>10/20/2017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D113-2700-4ED5-BA9F-DFF1FF0FE1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732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EE9E-11B7-4FE8-B90A-36A4696444F6}" type="datetimeFigureOut">
              <a:rPr lang="en-US" smtClean="0"/>
              <a:t>10/20/2017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D113-2700-4ED5-BA9F-DFF1FF0FE1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580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EE9E-11B7-4FE8-B90A-36A4696444F6}" type="datetimeFigureOut">
              <a:rPr lang="en-US" smtClean="0"/>
              <a:t>10/20/2017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D113-2700-4ED5-BA9F-DFF1FF0FE1E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2579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EE9E-11B7-4FE8-B90A-36A4696444F6}" type="datetimeFigureOut">
              <a:rPr lang="en-US" smtClean="0"/>
              <a:t>10/20/2017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D113-2700-4ED5-BA9F-DFF1FF0FE1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125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EE9E-11B7-4FE8-B90A-36A4696444F6}" type="datetimeFigureOut">
              <a:rPr lang="en-US" smtClean="0"/>
              <a:t>10/20/2017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D113-2700-4ED5-BA9F-DFF1FF0FE1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136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EE9E-11B7-4FE8-B90A-36A4696444F6}" type="datetimeFigureOut">
              <a:rPr lang="en-US" smtClean="0"/>
              <a:t>10/20/2017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D113-2700-4ED5-BA9F-DFF1FF0FE1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194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EE9E-11B7-4FE8-B90A-36A4696444F6}" type="datetimeFigureOut">
              <a:rPr lang="en-US" smtClean="0"/>
              <a:t>10/20/2017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D113-2700-4ED5-BA9F-DFF1FF0FE1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557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EE9E-11B7-4FE8-B90A-36A4696444F6}" type="datetimeFigureOut">
              <a:rPr lang="en-US" smtClean="0"/>
              <a:t>10/20/2017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D113-2700-4ED5-BA9F-DFF1FF0FE1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157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EE9E-11B7-4FE8-B90A-36A4696444F6}" type="datetimeFigureOut">
              <a:rPr lang="en-US" smtClean="0"/>
              <a:t>10/20/2017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D113-2700-4ED5-BA9F-DFF1FF0FE1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339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8352EE9E-11B7-4FE8-B90A-36A4696444F6}" type="datetimeFigureOut">
              <a:rPr lang="en-US" smtClean="0"/>
              <a:t>10/20/2017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072CD113-2700-4ED5-BA9F-DFF1FF0FE1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377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93931-73C4-4B5C-B6FA-C67E35E481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7897" y="882376"/>
            <a:ext cx="11115413" cy="2926080"/>
          </a:xfrm>
        </p:spPr>
        <p:txBody>
          <a:bodyPr>
            <a:normAutofit/>
          </a:bodyPr>
          <a:lstStyle/>
          <a:p>
            <a:pPr algn="l"/>
            <a:r>
              <a:rPr lang="en-US" sz="6000" cap="none" dirty="0"/>
              <a:t>All about the back and forth of the permittivity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4D8998-BFF7-42DB-BAAC-BEC3BCCA60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07445" y="3903190"/>
            <a:ext cx="7895865" cy="1388165"/>
          </a:xfrm>
        </p:spPr>
        <p:txBody>
          <a:bodyPr/>
          <a:lstStyle/>
          <a:p>
            <a:r>
              <a:rPr lang="en-US" dirty="0"/>
              <a:t>And obviously… have to bring up some random stuffs</a:t>
            </a:r>
          </a:p>
        </p:txBody>
      </p:sp>
    </p:spTree>
    <p:extLst>
      <p:ext uri="{BB962C8B-B14F-4D97-AF65-F5344CB8AC3E}">
        <p14:creationId xmlns:p14="http://schemas.microsoft.com/office/powerpoint/2010/main" val="3146996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A19FE-0286-4259-8F3B-318D57412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Inversion procedure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B3E12-EC18-4909-9298-143807AB2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46914"/>
            <a:ext cx="9872871" cy="4049086"/>
          </a:xfrm>
        </p:spPr>
        <p:txBody>
          <a:bodyPr/>
          <a:lstStyle/>
          <a:p>
            <a:pPr marL="45720" indent="0" algn="just">
              <a:buNone/>
            </a:pPr>
            <a:r>
              <a:rPr lang="en-US" dirty="0">
                <a:solidFill>
                  <a:schemeClr val="tx1"/>
                </a:solidFill>
              </a:rPr>
              <a:t>For samples composed of weak molecular oscillators     does not significantly exceed</a:t>
            </a:r>
          </a:p>
          <a:p>
            <a:pPr marL="45720" indent="0" algn="just">
              <a:buNone/>
            </a:pPr>
            <a:r>
              <a:rPr lang="en-US" dirty="0">
                <a:solidFill>
                  <a:schemeClr val="tx1"/>
                </a:solidFill>
              </a:rPr>
              <a:t>unity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0004E4-C405-40A0-8980-D41405A23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3853" y="2088859"/>
            <a:ext cx="219106" cy="3048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DD193A-BF03-4560-BCCD-999EF184B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9324" y="2768409"/>
            <a:ext cx="1255091" cy="5780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965BDE-7563-42E9-A09B-6C5763E183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7571" y="3520211"/>
            <a:ext cx="2803394" cy="6811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24CF0C-DC06-45CC-99BC-BA6C89BCB6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2645" y="4485675"/>
            <a:ext cx="933580" cy="34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191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5A64D-C87B-4B3D-B725-4732BBDB9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533AC-DD17-4C3F-AF72-E10DCB0B23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dirty="0">
                <a:solidFill>
                  <a:schemeClr val="tx1"/>
                </a:solidFill>
              </a:rPr>
              <a:t>Compute film permittivities from a pair of near-field contrasts        and       parametrized by a thicknesses parameter d.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 algn="just">
              <a:buNone/>
            </a:pPr>
            <a:r>
              <a:rPr lang="en-US" dirty="0">
                <a:solidFill>
                  <a:schemeClr val="tx1"/>
                </a:solidFill>
              </a:rPr>
              <a:t>In an ideal experiment, the difference is zero when evaluated at d corresponding to the correct film thickness. In practice, d0 can be found by minimizing the discrepancy between permittivities derived from different harmonics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91883D-C356-4488-B0FF-6D202866E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4836" y="2129580"/>
            <a:ext cx="371527" cy="2762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D4E7B1-4EB3-498E-B6FB-5FDD1709CB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1695" y="2129580"/>
            <a:ext cx="342948" cy="2667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9BB37E-138D-4BDA-9DF4-BD57E8E3F4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7228" y="3347020"/>
            <a:ext cx="590632" cy="3620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BF0A06-DD71-4556-89B1-CF4D59638F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1052" y="3347020"/>
            <a:ext cx="533474" cy="32389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9F5A8C4-C382-4C02-AF64-F69191CD498A}"/>
              </a:ext>
            </a:extLst>
          </p:cNvPr>
          <p:cNvSpPr/>
          <p:nvPr/>
        </p:nvSpPr>
        <p:spPr>
          <a:xfrm>
            <a:off x="4775454" y="3133791"/>
            <a:ext cx="2112264" cy="8323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19C52F3C-2571-408F-BA6E-156614321AE9}"/>
              </a:ext>
            </a:extLst>
          </p:cNvPr>
          <p:cNvSpPr/>
          <p:nvPr/>
        </p:nvSpPr>
        <p:spPr>
          <a:xfrm>
            <a:off x="5765292" y="2816352"/>
            <a:ext cx="132588" cy="2194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2A1DE035-8C0E-49B8-846B-EC7B4EF8CDD0}"/>
              </a:ext>
            </a:extLst>
          </p:cNvPr>
          <p:cNvSpPr/>
          <p:nvPr/>
        </p:nvSpPr>
        <p:spPr>
          <a:xfrm>
            <a:off x="5765292" y="4057587"/>
            <a:ext cx="132588" cy="2194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230B0B5-E180-419A-9317-7B4A9F0F74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9160" y="5514797"/>
            <a:ext cx="2295845" cy="83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59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B695A-4CA2-4140-8548-F6FF9E91F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Demonstrations</a:t>
            </a:r>
            <a:br>
              <a:rPr lang="en-US" dirty="0"/>
            </a:b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Simulated inversion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126ECD-0C9C-468E-8901-AFADBC4BF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100" y="2661860"/>
            <a:ext cx="3830866" cy="22027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5C9688-095F-4743-BD9A-40CEA90C1F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9488" y="609600"/>
            <a:ext cx="2186029" cy="599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20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C617FBE-4E2C-466A-88A5-89C4D0B37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30" y="2278846"/>
            <a:ext cx="3490853" cy="22931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0F029E-29F7-43DF-94AD-5FAC17689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1185" y="569952"/>
            <a:ext cx="2000831" cy="588571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FDF9D99-A795-40A3-9FF2-8DD6C5751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/>
          <a:lstStyle/>
          <a:p>
            <a:r>
              <a:rPr lang="en-US" dirty="0"/>
              <a:t>Demonstrations</a:t>
            </a:r>
            <a:br>
              <a:rPr lang="en-US" dirty="0"/>
            </a:b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Simulated inversion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61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93ADB2-151F-4EE4-82C5-B9E691A0C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421" y="2775836"/>
            <a:ext cx="3477110" cy="14575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CB8EB0-98F7-4F52-B11E-901BD7105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8395" y="394976"/>
            <a:ext cx="3658111" cy="17337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1AB418-9617-4765-BA61-A47AB44216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0226" y="2623415"/>
            <a:ext cx="3781953" cy="17623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56E5E4-7E47-48A7-9C62-429CA6B5D0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2627" y="2629887"/>
            <a:ext cx="3772426" cy="17623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F58868-ABEB-4207-9AAE-03AFF0204F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1683" y="4880433"/>
            <a:ext cx="3972479" cy="16385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A14D80-0C35-452C-9493-861018038A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5762" y="2201199"/>
            <a:ext cx="1924319" cy="3048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BCA18E-DF80-41E7-9D6F-929145498E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26238" y="4493633"/>
            <a:ext cx="1943371" cy="31436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C7CE1FD4-91AE-410E-9B47-288221E83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923" y="600752"/>
            <a:ext cx="4937760" cy="1356360"/>
          </a:xfrm>
        </p:spPr>
        <p:txBody>
          <a:bodyPr>
            <a:normAutofit/>
          </a:bodyPr>
          <a:lstStyle/>
          <a:p>
            <a:r>
              <a:rPr lang="en-US" dirty="0"/>
              <a:t>Demonstrations</a:t>
            </a:r>
            <a:br>
              <a:rPr lang="en-US" dirty="0"/>
            </a:b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Determination of SiO2 film thickness from experimental data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02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20147A-62E6-4486-9374-79003E079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435" y="1898921"/>
            <a:ext cx="3297862" cy="47101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AAFCFB-E723-43D0-95A9-3FB3D8AD9B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4429" y="1957112"/>
            <a:ext cx="3462616" cy="465194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0672899-E8F9-4416-AE3B-11D2CC28D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922" y="600752"/>
            <a:ext cx="8950253" cy="1356360"/>
          </a:xfrm>
        </p:spPr>
        <p:txBody>
          <a:bodyPr>
            <a:normAutofit/>
          </a:bodyPr>
          <a:lstStyle/>
          <a:p>
            <a:r>
              <a:rPr lang="en-US" dirty="0"/>
              <a:t>Demonstrations</a:t>
            </a:r>
            <a:br>
              <a:rPr lang="en-US" dirty="0"/>
            </a:b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Inversion for nanostructured samples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432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36F699-516D-476C-94E9-E21B6DCA4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230" y="2596171"/>
            <a:ext cx="4679785" cy="39520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6CFE1E-4F13-4785-A60F-77BB37C08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6360" y="387609"/>
            <a:ext cx="4554770" cy="604318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A046FA0-08F5-4837-B7B0-84B4A84AA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922" y="600752"/>
            <a:ext cx="8950253" cy="1356360"/>
          </a:xfrm>
        </p:spPr>
        <p:txBody>
          <a:bodyPr>
            <a:normAutofit/>
          </a:bodyPr>
          <a:lstStyle/>
          <a:p>
            <a:r>
              <a:rPr lang="en-US" dirty="0"/>
              <a:t>Demonstrations</a:t>
            </a:r>
            <a:br>
              <a:rPr lang="en-US" dirty="0"/>
            </a:b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Spectroscopic reconstructions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486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65620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F8049F9C-2C27-4AF1-9AFC-770E938D8167}"/>
              </a:ext>
            </a:extLst>
          </p:cNvPr>
          <p:cNvSpPr txBox="1"/>
          <p:nvPr/>
        </p:nvSpPr>
        <p:spPr>
          <a:xfrm>
            <a:off x="2227937" y="6082019"/>
            <a:ext cx="2154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90DE74"/>
                </a:solidFill>
              </a:rPr>
              <a:t>M</a:t>
            </a:r>
            <a:r>
              <a:rPr lang="en-US" sz="2400" dirty="0"/>
              <a:t>ulti-harmonic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3329CE-259B-4034-9243-867825C684B8}"/>
              </a:ext>
            </a:extLst>
          </p:cNvPr>
          <p:cNvSpPr txBox="1"/>
          <p:nvPr/>
        </p:nvSpPr>
        <p:spPr>
          <a:xfrm>
            <a:off x="4588516" y="6082019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90DE74"/>
                </a:solidFill>
              </a:rPr>
              <a:t>I</a:t>
            </a:r>
            <a:r>
              <a:rPr lang="en-US" sz="2400" dirty="0"/>
              <a:t>nfrared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74406B-0A90-4055-B9B4-FB0ED66B96D0}"/>
              </a:ext>
            </a:extLst>
          </p:cNvPr>
          <p:cNvSpPr txBox="1"/>
          <p:nvPr/>
        </p:nvSpPr>
        <p:spPr>
          <a:xfrm>
            <a:off x="6322517" y="6082019"/>
            <a:ext cx="1470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90DE74"/>
                </a:solidFill>
              </a:rPr>
              <a:t>N</a:t>
            </a:r>
            <a:r>
              <a:rPr lang="en-US" sz="2400" dirty="0"/>
              <a:t>ear-field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E6B690-4B2A-4FB9-96B0-D3AD5391A604}"/>
              </a:ext>
            </a:extLst>
          </p:cNvPr>
          <p:cNvSpPr txBox="1"/>
          <p:nvPr/>
        </p:nvSpPr>
        <p:spPr>
          <a:xfrm>
            <a:off x="8204434" y="6082019"/>
            <a:ext cx="1473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90DE74"/>
                </a:solidFill>
              </a:rPr>
              <a:t>T</a:t>
            </a:r>
            <a:r>
              <a:rPr lang="en-US" sz="2400" dirty="0"/>
              <a:t>ranslator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D0E8538-51C7-452A-9625-42EB4DC82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8876" y="1306895"/>
            <a:ext cx="6220693" cy="3086531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2F0516A-9D81-4E07-BA88-E16F21D9EFFE}"/>
              </a:ext>
            </a:extLst>
          </p:cNvPr>
          <p:cNvCxnSpPr>
            <a:cxnSpLocks/>
            <a:endCxn id="14" idx="0"/>
          </p:cNvCxnSpPr>
          <p:nvPr/>
        </p:nvCxnSpPr>
        <p:spPr>
          <a:xfrm flipH="1">
            <a:off x="3305316" y="3447876"/>
            <a:ext cx="1143899" cy="2634143"/>
          </a:xfrm>
          <a:prstGeom prst="line">
            <a:avLst/>
          </a:prstGeom>
          <a:ln w="38100">
            <a:solidFill>
              <a:srgbClr val="90DE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5F5589D-3D4A-498B-9DCE-11032272A7FE}"/>
              </a:ext>
            </a:extLst>
          </p:cNvPr>
          <p:cNvCxnSpPr>
            <a:cxnSpLocks/>
            <a:endCxn id="15" idx="0"/>
          </p:cNvCxnSpPr>
          <p:nvPr/>
        </p:nvCxnSpPr>
        <p:spPr>
          <a:xfrm flipH="1">
            <a:off x="5185795" y="3447876"/>
            <a:ext cx="530749" cy="2634143"/>
          </a:xfrm>
          <a:prstGeom prst="line">
            <a:avLst/>
          </a:prstGeom>
          <a:ln w="38100">
            <a:solidFill>
              <a:srgbClr val="90DE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96CCB15-0FF8-4678-8BAA-F0C75590B087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6711802" y="3447876"/>
            <a:ext cx="345852" cy="2634143"/>
          </a:xfrm>
          <a:prstGeom prst="line">
            <a:avLst/>
          </a:prstGeom>
          <a:ln w="38100">
            <a:solidFill>
              <a:srgbClr val="90DE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CE7BAEF-8FDE-46AA-8B7E-16A7A6D10A39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8052912" y="3447876"/>
            <a:ext cx="888102" cy="2634143"/>
          </a:xfrm>
          <a:prstGeom prst="line">
            <a:avLst/>
          </a:prstGeom>
          <a:ln w="38100">
            <a:solidFill>
              <a:srgbClr val="90DE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itle 1">
            <a:extLst>
              <a:ext uri="{FF2B5EF4-FFF2-40B4-BE49-F238E27FC236}">
                <a16:creationId xmlns:a16="http://schemas.microsoft.com/office/drawing/2014/main" id="{D9C629B8-F21F-4835-8CED-EB2D2B458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922" y="600752"/>
            <a:ext cx="8950253" cy="1356360"/>
          </a:xfrm>
        </p:spPr>
        <p:txBody>
          <a:bodyPr>
            <a:normAutofit/>
          </a:bodyPr>
          <a:lstStyle/>
          <a:p>
            <a:r>
              <a:rPr lang="en-US" dirty="0"/>
              <a:t>Introducing…</a:t>
            </a:r>
            <a:br>
              <a:rPr lang="en-US" dirty="0"/>
            </a:b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25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A195331-5D19-421C-8EA1-8AE18C5CE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7161" y="449657"/>
            <a:ext cx="2671323" cy="13254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93712C-6509-4AE5-AC24-1E0CCFAA336F}"/>
              </a:ext>
            </a:extLst>
          </p:cNvPr>
          <p:cNvSpPr txBox="1"/>
          <p:nvPr/>
        </p:nvSpPr>
        <p:spPr>
          <a:xfrm>
            <a:off x="645419" y="2239861"/>
            <a:ext cx="106348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A </a:t>
            </a:r>
            <a:r>
              <a:rPr lang="en-US" dirty="0">
                <a:solidFill>
                  <a:srgbClr val="92D050"/>
                </a:solidFill>
              </a:rPr>
              <a:t>user-friendly</a:t>
            </a:r>
            <a:r>
              <a:rPr lang="en-US" dirty="0"/>
              <a:t> analysis system that </a:t>
            </a:r>
            <a:r>
              <a:rPr lang="en-US" dirty="0">
                <a:solidFill>
                  <a:srgbClr val="92D050"/>
                </a:solidFill>
              </a:rPr>
              <a:t>bridges</a:t>
            </a:r>
            <a:r>
              <a:rPr lang="en-US" dirty="0"/>
              <a:t> sample’s optical property (</a:t>
            </a:r>
            <a:r>
              <a:rPr lang="en-US" dirty="0">
                <a:solidFill>
                  <a:srgbClr val="92D050"/>
                </a:solidFill>
              </a:rPr>
              <a:t>permittivity</a:t>
            </a:r>
            <a:r>
              <a:rPr lang="en-US" dirty="0"/>
              <a:t>) and near-field-related experimental </a:t>
            </a:r>
            <a:r>
              <a:rPr lang="en-US" dirty="0">
                <a:solidFill>
                  <a:srgbClr val="92D050"/>
                </a:solidFill>
              </a:rPr>
              <a:t>data</a:t>
            </a:r>
            <a:r>
              <a:rPr lang="en-US" dirty="0"/>
              <a:t> in both directions based on the most </a:t>
            </a:r>
            <a:r>
              <a:rPr lang="en-US" dirty="0">
                <a:solidFill>
                  <a:srgbClr val="92D050"/>
                </a:solidFill>
              </a:rPr>
              <a:t>advanced</a:t>
            </a:r>
            <a:r>
              <a:rPr lang="en-US" dirty="0"/>
              <a:t> theoretical model available currently (cone model) with supplemental far-field analysis tools, providing quantitative physical interpretations of the observed phenomena in near-field related experiments, giving aid to data analysis, and providing simulation platforms in a relatively time- and cost-efficient way, without any requirements on users’ mathematical capability. </a:t>
            </a:r>
          </a:p>
          <a:p>
            <a:pPr algn="just"/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3131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21D88-0324-4CAC-A4F5-ADFEAE848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Feynman technique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F15B91-98F2-44C6-81E2-D21DC0208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965960"/>
            <a:ext cx="5391902" cy="8192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F7024B-D891-4D8B-9AB4-FABBB4E1C9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941266"/>
            <a:ext cx="6649378" cy="12003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078886-3684-47EF-BE27-91124C60A5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4363172"/>
            <a:ext cx="6516009" cy="9335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8B9C4B-9D88-4E33-9879-82D2FD7435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5448481"/>
            <a:ext cx="6658904" cy="11622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74954B-BB9C-4E1D-9DE7-14937480EC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91502" y="2654561"/>
            <a:ext cx="2114845" cy="21053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D82376C-6578-4ED1-B984-71620D4F15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69928" y="1737759"/>
            <a:ext cx="933580" cy="30388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3F1714D-D96E-4E7B-8B69-62F0D94E37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86525" y="1737759"/>
            <a:ext cx="2086266" cy="9335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AE0044B-6C11-40BC-A32A-030B2A5D836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73843" y="4759880"/>
            <a:ext cx="1267342" cy="75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18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A195331-5D19-421C-8EA1-8AE18C5CE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7161" y="449657"/>
            <a:ext cx="2671323" cy="13254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BF0E46-E887-4752-A400-CD1D44246E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121" y="2517988"/>
            <a:ext cx="3181272" cy="14826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BD7545-16A3-49C7-A283-E4E0DBE29D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4081" y="2372382"/>
            <a:ext cx="3439486" cy="19591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33DC76-611C-4057-85B1-09CEA7171B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7883" y="4619526"/>
            <a:ext cx="3458108" cy="18346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DE6D19-E5D3-4835-A857-45AFA70BFD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5143" y="4752625"/>
            <a:ext cx="2825690" cy="131116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F1D2EF4-A9E3-45AF-83F1-78A6F1752EFA}"/>
              </a:ext>
            </a:extLst>
          </p:cNvPr>
          <p:cNvCxnSpPr>
            <a:cxnSpLocks/>
          </p:cNvCxnSpPr>
          <p:nvPr/>
        </p:nvCxnSpPr>
        <p:spPr>
          <a:xfrm>
            <a:off x="562062" y="4155334"/>
            <a:ext cx="500822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5FC101D-E4A0-459A-A366-E8FCB86108F5}"/>
              </a:ext>
            </a:extLst>
          </p:cNvPr>
          <p:cNvCxnSpPr>
            <a:cxnSpLocks/>
          </p:cNvCxnSpPr>
          <p:nvPr/>
        </p:nvCxnSpPr>
        <p:spPr>
          <a:xfrm flipV="1">
            <a:off x="5756246" y="2517988"/>
            <a:ext cx="0" cy="201903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1A528E2-09C6-43D9-B9CE-AC23BEC13591}"/>
              </a:ext>
            </a:extLst>
          </p:cNvPr>
          <p:cNvCxnSpPr>
            <a:cxnSpLocks/>
          </p:cNvCxnSpPr>
          <p:nvPr/>
        </p:nvCxnSpPr>
        <p:spPr>
          <a:xfrm>
            <a:off x="5962823" y="4475514"/>
            <a:ext cx="500822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5B38E6E-46CF-4E51-A91A-9E5771656CEF}"/>
              </a:ext>
            </a:extLst>
          </p:cNvPr>
          <p:cNvCxnSpPr>
            <a:cxnSpLocks/>
          </p:cNvCxnSpPr>
          <p:nvPr/>
        </p:nvCxnSpPr>
        <p:spPr>
          <a:xfrm flipV="1">
            <a:off x="5647189" y="4563009"/>
            <a:ext cx="0" cy="196362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141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80401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C2D87-8C12-4DE7-86D5-B67D626BC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inversion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940CD3-CE4F-4FC8-8216-F463F401C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439" y="1642484"/>
            <a:ext cx="6261734" cy="46302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5F9FE8-E7F7-4BAE-9270-A1FBD4BAE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2552" y="1642485"/>
            <a:ext cx="5239714" cy="46302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507C0A8-00E7-4F5C-B681-663C8DF26FA0}"/>
              </a:ext>
            </a:extLst>
          </p:cNvPr>
          <p:cNvSpPr/>
          <p:nvPr/>
        </p:nvSpPr>
        <p:spPr>
          <a:xfrm rot="20774638">
            <a:off x="1486846" y="2582516"/>
            <a:ext cx="3340846" cy="4458033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97000"/>
                  <a:lumOff val="3000"/>
                  <a:alpha val="56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scene3d>
            <a:camera prst="isometricTopUp"/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011449-22A7-4798-8815-B68E0617DB5F}"/>
              </a:ext>
            </a:extLst>
          </p:cNvPr>
          <p:cNvSpPr/>
          <p:nvPr/>
        </p:nvSpPr>
        <p:spPr>
          <a:xfrm rot="277046">
            <a:off x="7733602" y="1945518"/>
            <a:ext cx="3459961" cy="3384173"/>
          </a:xfrm>
          <a:prstGeom prst="rect">
            <a:avLst/>
          </a:prstGeom>
          <a:solidFill>
            <a:schemeClr val="accent4">
              <a:lumMod val="40000"/>
              <a:lumOff val="60000"/>
              <a:alpha val="75000"/>
            </a:schemeClr>
          </a:solidFill>
          <a:ln>
            <a:noFill/>
          </a:ln>
          <a:scene3d>
            <a:camera prst="isometricOffAxis2Top">
              <a:rot lat="18967805" lon="4807018" rev="17082457"/>
            </a:camera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9120E07-A976-4982-A327-7FD6BCCD8CB1}"/>
              </a:ext>
            </a:extLst>
          </p:cNvPr>
          <p:cNvSpPr/>
          <p:nvPr/>
        </p:nvSpPr>
        <p:spPr>
          <a:xfrm rot="21063964">
            <a:off x="3428436" y="3713163"/>
            <a:ext cx="1024630" cy="659598"/>
          </a:xfrm>
          <a:custGeom>
            <a:avLst/>
            <a:gdLst>
              <a:gd name="connsiteX0" fmla="*/ 1024630 w 1024630"/>
              <a:gd name="connsiteY0" fmla="*/ 347472 h 659598"/>
              <a:gd name="connsiteX1" fmla="*/ 942334 w 1024630"/>
              <a:gd name="connsiteY1" fmla="*/ 448056 h 659598"/>
              <a:gd name="connsiteX2" fmla="*/ 741166 w 1024630"/>
              <a:gd name="connsiteY2" fmla="*/ 612648 h 659598"/>
              <a:gd name="connsiteX3" fmla="*/ 375406 w 1024630"/>
              <a:gd name="connsiteY3" fmla="*/ 658368 h 659598"/>
              <a:gd name="connsiteX4" fmla="*/ 55366 w 1024630"/>
              <a:gd name="connsiteY4" fmla="*/ 576072 h 659598"/>
              <a:gd name="connsiteX5" fmla="*/ 18790 w 1024630"/>
              <a:gd name="connsiteY5" fmla="*/ 347472 h 659598"/>
              <a:gd name="connsiteX6" fmla="*/ 502 w 1024630"/>
              <a:gd name="connsiteY6" fmla="*/ 73152 h 659598"/>
              <a:gd name="connsiteX7" fmla="*/ 502 w 1024630"/>
              <a:gd name="connsiteY7" fmla="*/ 0 h 659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4630" h="659598">
                <a:moveTo>
                  <a:pt x="1024630" y="347472"/>
                </a:moveTo>
                <a:cubicBezTo>
                  <a:pt x="1007104" y="375666"/>
                  <a:pt x="989578" y="403860"/>
                  <a:pt x="942334" y="448056"/>
                </a:cubicBezTo>
                <a:cubicBezTo>
                  <a:pt x="895090" y="492252"/>
                  <a:pt x="835654" y="577596"/>
                  <a:pt x="741166" y="612648"/>
                </a:cubicBezTo>
                <a:cubicBezTo>
                  <a:pt x="646678" y="647700"/>
                  <a:pt x="489706" y="664464"/>
                  <a:pt x="375406" y="658368"/>
                </a:cubicBezTo>
                <a:cubicBezTo>
                  <a:pt x="261106" y="652272"/>
                  <a:pt x="114802" y="627888"/>
                  <a:pt x="55366" y="576072"/>
                </a:cubicBezTo>
                <a:cubicBezTo>
                  <a:pt x="-4070" y="524256"/>
                  <a:pt x="27934" y="431292"/>
                  <a:pt x="18790" y="347472"/>
                </a:cubicBezTo>
                <a:cubicBezTo>
                  <a:pt x="9646" y="263652"/>
                  <a:pt x="3550" y="131064"/>
                  <a:pt x="502" y="73152"/>
                </a:cubicBezTo>
                <a:cubicBezTo>
                  <a:pt x="-2546" y="15240"/>
                  <a:pt x="9646" y="68580"/>
                  <a:pt x="502" y="0"/>
                </a:cubicBezTo>
              </a:path>
            </a:pathLst>
          </a:custGeom>
          <a:noFill/>
          <a:ln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071D908-5CBD-4A2D-87D7-CB935C142BCA}"/>
              </a:ext>
            </a:extLst>
          </p:cNvPr>
          <p:cNvSpPr/>
          <p:nvPr/>
        </p:nvSpPr>
        <p:spPr>
          <a:xfrm>
            <a:off x="9761562" y="3488954"/>
            <a:ext cx="479718" cy="166938"/>
          </a:xfrm>
          <a:custGeom>
            <a:avLst/>
            <a:gdLst>
              <a:gd name="connsiteX0" fmla="*/ 177966 w 479718"/>
              <a:gd name="connsiteY0" fmla="*/ 13198 h 166938"/>
              <a:gd name="connsiteX1" fmla="*/ 40806 w 479718"/>
              <a:gd name="connsiteY1" fmla="*/ 13198 h 166938"/>
              <a:gd name="connsiteX2" fmla="*/ 13374 w 479718"/>
              <a:gd name="connsiteY2" fmla="*/ 150358 h 166938"/>
              <a:gd name="connsiteX3" fmla="*/ 232830 w 479718"/>
              <a:gd name="connsiteY3" fmla="*/ 159502 h 166938"/>
              <a:gd name="connsiteX4" fmla="*/ 479718 w 479718"/>
              <a:gd name="connsiteY4" fmla="*/ 104638 h 166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9718" h="166938">
                <a:moveTo>
                  <a:pt x="177966" y="13198"/>
                </a:moveTo>
                <a:cubicBezTo>
                  <a:pt x="123102" y="1768"/>
                  <a:pt x="68238" y="-9662"/>
                  <a:pt x="40806" y="13198"/>
                </a:cubicBezTo>
                <a:cubicBezTo>
                  <a:pt x="13374" y="36058"/>
                  <a:pt x="-18630" y="125974"/>
                  <a:pt x="13374" y="150358"/>
                </a:cubicBezTo>
                <a:cubicBezTo>
                  <a:pt x="45378" y="174742"/>
                  <a:pt x="155106" y="167122"/>
                  <a:pt x="232830" y="159502"/>
                </a:cubicBezTo>
                <a:cubicBezTo>
                  <a:pt x="310554" y="151882"/>
                  <a:pt x="424854" y="103114"/>
                  <a:pt x="479718" y="104638"/>
                </a:cubicBezTo>
              </a:path>
            </a:pathLst>
          </a:cu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06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A8A6DF0-77EB-42EF-8225-39A3FE898EEA}"/>
              </a:ext>
            </a:extLst>
          </p:cNvPr>
          <p:cNvGrpSpPr/>
          <p:nvPr/>
        </p:nvGrpSpPr>
        <p:grpSpPr>
          <a:xfrm>
            <a:off x="1921180" y="385149"/>
            <a:ext cx="8408225" cy="3112397"/>
            <a:chOff x="333439" y="261740"/>
            <a:chExt cx="11608827" cy="46303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D4C94F5-BB25-44FB-8899-A5B2AAC0AD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3439" y="261740"/>
              <a:ext cx="6261734" cy="4630299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4B6AFB1-A987-4CB1-906C-C027B0C1BF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02552" y="261741"/>
              <a:ext cx="5239714" cy="4630299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2839C60-B54F-494D-84A6-967C337A782F}"/>
                </a:ext>
              </a:extLst>
            </p:cNvPr>
            <p:cNvSpPr/>
            <p:nvPr/>
          </p:nvSpPr>
          <p:spPr>
            <a:xfrm rot="20609341">
              <a:off x="2171986" y="1939760"/>
              <a:ext cx="2655864" cy="2917284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lumMod val="97000"/>
                    <a:lumOff val="3000"/>
                    <a:alpha val="56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scene3d>
              <a:camera prst="isometricTopUp"/>
              <a:lightRig rig="threePt" dir="t"/>
            </a:scene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818EC18-0BC9-419A-83B3-6E25EFDBBED2}"/>
                </a:ext>
              </a:extLst>
            </p:cNvPr>
            <p:cNvSpPr/>
            <p:nvPr/>
          </p:nvSpPr>
          <p:spPr>
            <a:xfrm rot="397711">
              <a:off x="7733602" y="564773"/>
              <a:ext cx="3459961" cy="3384173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75000"/>
              </a:schemeClr>
            </a:solidFill>
            <a:ln>
              <a:noFill/>
            </a:ln>
            <a:scene3d>
              <a:camera prst="isometricOffAxis2Top">
                <a:rot lat="18967805" lon="4807018" rev="17082457"/>
              </a:camera>
              <a:lightRig rig="threePt" dir="t"/>
            </a:scene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FB95445-1640-447A-9A3F-65C95C236250}"/>
                </a:ext>
              </a:extLst>
            </p:cNvPr>
            <p:cNvSpPr/>
            <p:nvPr/>
          </p:nvSpPr>
          <p:spPr>
            <a:xfrm>
              <a:off x="3465074" y="2404872"/>
              <a:ext cx="1024630" cy="659598"/>
            </a:xfrm>
            <a:custGeom>
              <a:avLst/>
              <a:gdLst>
                <a:gd name="connsiteX0" fmla="*/ 1024630 w 1024630"/>
                <a:gd name="connsiteY0" fmla="*/ 347472 h 659598"/>
                <a:gd name="connsiteX1" fmla="*/ 942334 w 1024630"/>
                <a:gd name="connsiteY1" fmla="*/ 448056 h 659598"/>
                <a:gd name="connsiteX2" fmla="*/ 741166 w 1024630"/>
                <a:gd name="connsiteY2" fmla="*/ 612648 h 659598"/>
                <a:gd name="connsiteX3" fmla="*/ 375406 w 1024630"/>
                <a:gd name="connsiteY3" fmla="*/ 658368 h 659598"/>
                <a:gd name="connsiteX4" fmla="*/ 55366 w 1024630"/>
                <a:gd name="connsiteY4" fmla="*/ 576072 h 659598"/>
                <a:gd name="connsiteX5" fmla="*/ 18790 w 1024630"/>
                <a:gd name="connsiteY5" fmla="*/ 347472 h 659598"/>
                <a:gd name="connsiteX6" fmla="*/ 502 w 1024630"/>
                <a:gd name="connsiteY6" fmla="*/ 73152 h 659598"/>
                <a:gd name="connsiteX7" fmla="*/ 502 w 1024630"/>
                <a:gd name="connsiteY7" fmla="*/ 0 h 659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24630" h="659598">
                  <a:moveTo>
                    <a:pt x="1024630" y="347472"/>
                  </a:moveTo>
                  <a:cubicBezTo>
                    <a:pt x="1007104" y="375666"/>
                    <a:pt x="989578" y="403860"/>
                    <a:pt x="942334" y="448056"/>
                  </a:cubicBezTo>
                  <a:cubicBezTo>
                    <a:pt x="895090" y="492252"/>
                    <a:pt x="835654" y="577596"/>
                    <a:pt x="741166" y="612648"/>
                  </a:cubicBezTo>
                  <a:cubicBezTo>
                    <a:pt x="646678" y="647700"/>
                    <a:pt x="489706" y="664464"/>
                    <a:pt x="375406" y="658368"/>
                  </a:cubicBezTo>
                  <a:cubicBezTo>
                    <a:pt x="261106" y="652272"/>
                    <a:pt x="114802" y="627888"/>
                    <a:pt x="55366" y="576072"/>
                  </a:cubicBezTo>
                  <a:cubicBezTo>
                    <a:pt x="-4070" y="524256"/>
                    <a:pt x="27934" y="431292"/>
                    <a:pt x="18790" y="347472"/>
                  </a:cubicBezTo>
                  <a:cubicBezTo>
                    <a:pt x="9646" y="263652"/>
                    <a:pt x="3550" y="131064"/>
                    <a:pt x="502" y="73152"/>
                  </a:cubicBezTo>
                  <a:cubicBezTo>
                    <a:pt x="-2546" y="15240"/>
                    <a:pt x="9646" y="68580"/>
                    <a:pt x="502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FD81C1C-CA08-4672-876C-FE451DE512EE}"/>
                </a:ext>
              </a:extLst>
            </p:cNvPr>
            <p:cNvSpPr/>
            <p:nvPr/>
          </p:nvSpPr>
          <p:spPr>
            <a:xfrm>
              <a:off x="9761562" y="2108210"/>
              <a:ext cx="479718" cy="166938"/>
            </a:xfrm>
            <a:custGeom>
              <a:avLst/>
              <a:gdLst>
                <a:gd name="connsiteX0" fmla="*/ 177966 w 479718"/>
                <a:gd name="connsiteY0" fmla="*/ 13198 h 166938"/>
                <a:gd name="connsiteX1" fmla="*/ 40806 w 479718"/>
                <a:gd name="connsiteY1" fmla="*/ 13198 h 166938"/>
                <a:gd name="connsiteX2" fmla="*/ 13374 w 479718"/>
                <a:gd name="connsiteY2" fmla="*/ 150358 h 166938"/>
                <a:gd name="connsiteX3" fmla="*/ 232830 w 479718"/>
                <a:gd name="connsiteY3" fmla="*/ 159502 h 166938"/>
                <a:gd name="connsiteX4" fmla="*/ 479718 w 479718"/>
                <a:gd name="connsiteY4" fmla="*/ 104638 h 16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9718" h="166938">
                  <a:moveTo>
                    <a:pt x="177966" y="13198"/>
                  </a:moveTo>
                  <a:cubicBezTo>
                    <a:pt x="123102" y="1768"/>
                    <a:pt x="68238" y="-9662"/>
                    <a:pt x="40806" y="13198"/>
                  </a:cubicBezTo>
                  <a:cubicBezTo>
                    <a:pt x="13374" y="36058"/>
                    <a:pt x="-18630" y="125974"/>
                    <a:pt x="13374" y="150358"/>
                  </a:cubicBezTo>
                  <a:cubicBezTo>
                    <a:pt x="45378" y="174742"/>
                    <a:pt x="155106" y="167122"/>
                    <a:pt x="232830" y="159502"/>
                  </a:cubicBezTo>
                  <a:cubicBezTo>
                    <a:pt x="310554" y="151882"/>
                    <a:pt x="424854" y="103114"/>
                    <a:pt x="479718" y="104638"/>
                  </a:cubicBezTo>
                </a:path>
              </a:pathLst>
            </a:custGeom>
            <a:noFill/>
            <a:ln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2C610E9-F6E3-41E9-BA2E-C842A0D2A03E}"/>
              </a:ext>
            </a:extLst>
          </p:cNvPr>
          <p:cNvCxnSpPr>
            <a:cxnSpLocks/>
          </p:cNvCxnSpPr>
          <p:nvPr/>
        </p:nvCxnSpPr>
        <p:spPr>
          <a:xfrm flipV="1">
            <a:off x="2436933" y="3785643"/>
            <a:ext cx="0" cy="24720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8A8503B-9296-463A-8FF9-205452DA2C0A}"/>
              </a:ext>
            </a:extLst>
          </p:cNvPr>
          <p:cNvCxnSpPr>
            <a:cxnSpLocks/>
          </p:cNvCxnSpPr>
          <p:nvPr/>
        </p:nvCxnSpPr>
        <p:spPr>
          <a:xfrm flipV="1">
            <a:off x="722376" y="6175376"/>
            <a:ext cx="3460867" cy="3434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0585C6F7-F99B-4443-8BC2-D60BCE53E8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9787" y="6215128"/>
            <a:ext cx="523948" cy="3524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C4ED2DC-CBC3-4017-A018-B2EFB1B537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3064" y="3428999"/>
            <a:ext cx="447737" cy="314369"/>
          </a:xfrm>
          <a:prstGeom prst="rect">
            <a:avLst/>
          </a:pr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994F64F-5BF7-4807-9E02-B3B1AFC0EFEB}"/>
              </a:ext>
            </a:extLst>
          </p:cNvPr>
          <p:cNvSpPr/>
          <p:nvPr/>
        </p:nvSpPr>
        <p:spPr>
          <a:xfrm>
            <a:off x="1597514" y="5471681"/>
            <a:ext cx="1731352" cy="713109"/>
          </a:xfrm>
          <a:custGeom>
            <a:avLst/>
            <a:gdLst>
              <a:gd name="connsiteX0" fmla="*/ 3136 w 1731352"/>
              <a:gd name="connsiteY0" fmla="*/ 713109 h 713109"/>
              <a:gd name="connsiteX1" fmla="*/ 48856 w 1731352"/>
              <a:gd name="connsiteY1" fmla="*/ 438789 h 713109"/>
              <a:gd name="connsiteX2" fmla="*/ 341464 w 1731352"/>
              <a:gd name="connsiteY2" fmla="*/ 27309 h 713109"/>
              <a:gd name="connsiteX3" fmla="*/ 826096 w 1731352"/>
              <a:gd name="connsiteY3" fmla="*/ 36453 h 713109"/>
              <a:gd name="connsiteX4" fmla="*/ 1182712 w 1731352"/>
              <a:gd name="connsiteY4" fmla="*/ 18165 h 713109"/>
              <a:gd name="connsiteX5" fmla="*/ 1374736 w 1731352"/>
              <a:gd name="connsiteY5" fmla="*/ 237621 h 713109"/>
              <a:gd name="connsiteX6" fmla="*/ 1566760 w 1731352"/>
              <a:gd name="connsiteY6" fmla="*/ 438789 h 713109"/>
              <a:gd name="connsiteX7" fmla="*/ 1731352 w 1731352"/>
              <a:gd name="connsiteY7" fmla="*/ 703965 h 713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1352" h="713109">
                <a:moveTo>
                  <a:pt x="3136" y="713109"/>
                </a:moveTo>
                <a:cubicBezTo>
                  <a:pt x="-2198" y="633099"/>
                  <a:pt x="-7532" y="553089"/>
                  <a:pt x="48856" y="438789"/>
                </a:cubicBezTo>
                <a:cubicBezTo>
                  <a:pt x="105244" y="324489"/>
                  <a:pt x="211924" y="94365"/>
                  <a:pt x="341464" y="27309"/>
                </a:cubicBezTo>
                <a:cubicBezTo>
                  <a:pt x="471004" y="-39747"/>
                  <a:pt x="685888" y="37977"/>
                  <a:pt x="826096" y="36453"/>
                </a:cubicBezTo>
                <a:cubicBezTo>
                  <a:pt x="966304" y="34929"/>
                  <a:pt x="1091272" y="-15363"/>
                  <a:pt x="1182712" y="18165"/>
                </a:cubicBezTo>
                <a:cubicBezTo>
                  <a:pt x="1274152" y="51693"/>
                  <a:pt x="1310728" y="167517"/>
                  <a:pt x="1374736" y="237621"/>
                </a:cubicBezTo>
                <a:cubicBezTo>
                  <a:pt x="1438744" y="307725"/>
                  <a:pt x="1507324" y="361065"/>
                  <a:pt x="1566760" y="438789"/>
                </a:cubicBezTo>
                <a:cubicBezTo>
                  <a:pt x="1626196" y="516513"/>
                  <a:pt x="1678774" y="610239"/>
                  <a:pt x="1731352" y="703965"/>
                </a:cubicBezTo>
              </a:path>
            </a:pathLst>
          </a:custGeom>
          <a:noFill/>
          <a:ln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CD4A1FB-FF31-4553-9482-C6341B108FBF}"/>
              </a:ext>
            </a:extLst>
          </p:cNvPr>
          <p:cNvSpPr/>
          <p:nvPr/>
        </p:nvSpPr>
        <p:spPr>
          <a:xfrm>
            <a:off x="2071535" y="5277103"/>
            <a:ext cx="928147" cy="916831"/>
          </a:xfrm>
          <a:custGeom>
            <a:avLst/>
            <a:gdLst>
              <a:gd name="connsiteX0" fmla="*/ 13747 w 928147"/>
              <a:gd name="connsiteY0" fmla="*/ 898543 h 916831"/>
              <a:gd name="connsiteX1" fmla="*/ 4603 w 928147"/>
              <a:gd name="connsiteY1" fmla="*/ 688231 h 916831"/>
              <a:gd name="connsiteX2" fmla="*/ 77755 w 928147"/>
              <a:gd name="connsiteY2" fmla="*/ 295039 h 916831"/>
              <a:gd name="connsiteX3" fmla="*/ 361219 w 928147"/>
              <a:gd name="connsiteY3" fmla="*/ 2431 h 916831"/>
              <a:gd name="connsiteX4" fmla="*/ 608107 w 928147"/>
              <a:gd name="connsiteY4" fmla="*/ 176167 h 916831"/>
              <a:gd name="connsiteX5" fmla="*/ 763555 w 928147"/>
              <a:gd name="connsiteY5" fmla="*/ 532783 h 916831"/>
              <a:gd name="connsiteX6" fmla="*/ 928147 w 928147"/>
              <a:gd name="connsiteY6" fmla="*/ 916831 h 916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8147" h="916831">
                <a:moveTo>
                  <a:pt x="13747" y="898543"/>
                </a:moveTo>
                <a:cubicBezTo>
                  <a:pt x="3841" y="843679"/>
                  <a:pt x="-6065" y="788815"/>
                  <a:pt x="4603" y="688231"/>
                </a:cubicBezTo>
                <a:cubicBezTo>
                  <a:pt x="15271" y="587647"/>
                  <a:pt x="18319" y="409339"/>
                  <a:pt x="77755" y="295039"/>
                </a:cubicBezTo>
                <a:cubicBezTo>
                  <a:pt x="137191" y="180739"/>
                  <a:pt x="272827" y="22243"/>
                  <a:pt x="361219" y="2431"/>
                </a:cubicBezTo>
                <a:cubicBezTo>
                  <a:pt x="449611" y="-17381"/>
                  <a:pt x="541051" y="87775"/>
                  <a:pt x="608107" y="176167"/>
                </a:cubicBezTo>
                <a:cubicBezTo>
                  <a:pt x="675163" y="264559"/>
                  <a:pt x="710215" y="409339"/>
                  <a:pt x="763555" y="532783"/>
                </a:cubicBezTo>
                <a:cubicBezTo>
                  <a:pt x="816895" y="656227"/>
                  <a:pt x="899191" y="845203"/>
                  <a:pt x="928147" y="916831"/>
                </a:cubicBezTo>
              </a:path>
            </a:pathLst>
          </a:cu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00EF584-7416-4F32-BEAB-24C1D6F71278}"/>
              </a:ext>
            </a:extLst>
          </p:cNvPr>
          <p:cNvCxnSpPr>
            <a:cxnSpLocks/>
          </p:cNvCxnSpPr>
          <p:nvPr/>
        </p:nvCxnSpPr>
        <p:spPr>
          <a:xfrm>
            <a:off x="1874185" y="5021663"/>
            <a:ext cx="268232" cy="3584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C55F4CD-26A5-4C25-A232-C772C6537689}"/>
              </a:ext>
            </a:extLst>
          </p:cNvPr>
          <p:cNvCxnSpPr>
            <a:cxnSpLocks/>
          </p:cNvCxnSpPr>
          <p:nvPr/>
        </p:nvCxnSpPr>
        <p:spPr>
          <a:xfrm flipH="1">
            <a:off x="2720236" y="5053878"/>
            <a:ext cx="296025" cy="3706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3BCF59C-42C1-4332-9EC9-563366DA101C}"/>
              </a:ext>
            </a:extLst>
          </p:cNvPr>
          <p:cNvCxnSpPr>
            <a:cxnSpLocks/>
          </p:cNvCxnSpPr>
          <p:nvPr/>
        </p:nvCxnSpPr>
        <p:spPr>
          <a:xfrm flipV="1">
            <a:off x="6401060" y="3785643"/>
            <a:ext cx="0" cy="24720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4C372DD-D649-4A4A-AA92-221EBD8DE05B}"/>
              </a:ext>
            </a:extLst>
          </p:cNvPr>
          <p:cNvCxnSpPr>
            <a:cxnSpLocks/>
          </p:cNvCxnSpPr>
          <p:nvPr/>
        </p:nvCxnSpPr>
        <p:spPr>
          <a:xfrm flipV="1">
            <a:off x="4814735" y="6184520"/>
            <a:ext cx="3415882" cy="157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FA605CD9-C763-4C71-9D7F-E6A68C9974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3214" y="6218110"/>
            <a:ext cx="523948" cy="35247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4415FDC-9649-46A8-8977-C97F422276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7191" y="3428999"/>
            <a:ext cx="447737" cy="314369"/>
          </a:xfrm>
          <a:prstGeom prst="rect">
            <a:avLst/>
          </a:prstGeom>
        </p:spPr>
      </p:pic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F0C3263E-18D4-4C48-A712-A46A882D69A0}"/>
              </a:ext>
            </a:extLst>
          </p:cNvPr>
          <p:cNvSpPr/>
          <p:nvPr/>
        </p:nvSpPr>
        <p:spPr>
          <a:xfrm>
            <a:off x="5561641" y="5471681"/>
            <a:ext cx="1731352" cy="713109"/>
          </a:xfrm>
          <a:custGeom>
            <a:avLst/>
            <a:gdLst>
              <a:gd name="connsiteX0" fmla="*/ 3136 w 1731352"/>
              <a:gd name="connsiteY0" fmla="*/ 713109 h 713109"/>
              <a:gd name="connsiteX1" fmla="*/ 48856 w 1731352"/>
              <a:gd name="connsiteY1" fmla="*/ 438789 h 713109"/>
              <a:gd name="connsiteX2" fmla="*/ 341464 w 1731352"/>
              <a:gd name="connsiteY2" fmla="*/ 27309 h 713109"/>
              <a:gd name="connsiteX3" fmla="*/ 826096 w 1731352"/>
              <a:gd name="connsiteY3" fmla="*/ 36453 h 713109"/>
              <a:gd name="connsiteX4" fmla="*/ 1182712 w 1731352"/>
              <a:gd name="connsiteY4" fmla="*/ 18165 h 713109"/>
              <a:gd name="connsiteX5" fmla="*/ 1374736 w 1731352"/>
              <a:gd name="connsiteY5" fmla="*/ 237621 h 713109"/>
              <a:gd name="connsiteX6" fmla="*/ 1566760 w 1731352"/>
              <a:gd name="connsiteY6" fmla="*/ 438789 h 713109"/>
              <a:gd name="connsiteX7" fmla="*/ 1731352 w 1731352"/>
              <a:gd name="connsiteY7" fmla="*/ 703965 h 713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1352" h="713109">
                <a:moveTo>
                  <a:pt x="3136" y="713109"/>
                </a:moveTo>
                <a:cubicBezTo>
                  <a:pt x="-2198" y="633099"/>
                  <a:pt x="-7532" y="553089"/>
                  <a:pt x="48856" y="438789"/>
                </a:cubicBezTo>
                <a:cubicBezTo>
                  <a:pt x="105244" y="324489"/>
                  <a:pt x="211924" y="94365"/>
                  <a:pt x="341464" y="27309"/>
                </a:cubicBezTo>
                <a:cubicBezTo>
                  <a:pt x="471004" y="-39747"/>
                  <a:pt x="685888" y="37977"/>
                  <a:pt x="826096" y="36453"/>
                </a:cubicBezTo>
                <a:cubicBezTo>
                  <a:pt x="966304" y="34929"/>
                  <a:pt x="1091272" y="-15363"/>
                  <a:pt x="1182712" y="18165"/>
                </a:cubicBezTo>
                <a:cubicBezTo>
                  <a:pt x="1274152" y="51693"/>
                  <a:pt x="1310728" y="167517"/>
                  <a:pt x="1374736" y="237621"/>
                </a:cubicBezTo>
                <a:cubicBezTo>
                  <a:pt x="1438744" y="307725"/>
                  <a:pt x="1507324" y="361065"/>
                  <a:pt x="1566760" y="438789"/>
                </a:cubicBezTo>
                <a:cubicBezTo>
                  <a:pt x="1626196" y="516513"/>
                  <a:pt x="1678774" y="610239"/>
                  <a:pt x="1731352" y="703965"/>
                </a:cubicBezTo>
              </a:path>
            </a:pathLst>
          </a:custGeom>
          <a:noFill/>
          <a:ln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088C9054-25F0-490B-AC30-F3E1A2B4F5B2}"/>
              </a:ext>
            </a:extLst>
          </p:cNvPr>
          <p:cNvSpPr/>
          <p:nvPr/>
        </p:nvSpPr>
        <p:spPr>
          <a:xfrm>
            <a:off x="6168741" y="5283746"/>
            <a:ext cx="1327268" cy="916831"/>
          </a:xfrm>
          <a:custGeom>
            <a:avLst/>
            <a:gdLst>
              <a:gd name="connsiteX0" fmla="*/ 13747 w 928147"/>
              <a:gd name="connsiteY0" fmla="*/ 898543 h 916831"/>
              <a:gd name="connsiteX1" fmla="*/ 4603 w 928147"/>
              <a:gd name="connsiteY1" fmla="*/ 688231 h 916831"/>
              <a:gd name="connsiteX2" fmla="*/ 77755 w 928147"/>
              <a:gd name="connsiteY2" fmla="*/ 295039 h 916831"/>
              <a:gd name="connsiteX3" fmla="*/ 361219 w 928147"/>
              <a:gd name="connsiteY3" fmla="*/ 2431 h 916831"/>
              <a:gd name="connsiteX4" fmla="*/ 608107 w 928147"/>
              <a:gd name="connsiteY4" fmla="*/ 176167 h 916831"/>
              <a:gd name="connsiteX5" fmla="*/ 763555 w 928147"/>
              <a:gd name="connsiteY5" fmla="*/ 532783 h 916831"/>
              <a:gd name="connsiteX6" fmla="*/ 928147 w 928147"/>
              <a:gd name="connsiteY6" fmla="*/ 916831 h 916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8147" h="916831">
                <a:moveTo>
                  <a:pt x="13747" y="898543"/>
                </a:moveTo>
                <a:cubicBezTo>
                  <a:pt x="3841" y="843679"/>
                  <a:pt x="-6065" y="788815"/>
                  <a:pt x="4603" y="688231"/>
                </a:cubicBezTo>
                <a:cubicBezTo>
                  <a:pt x="15271" y="587647"/>
                  <a:pt x="18319" y="409339"/>
                  <a:pt x="77755" y="295039"/>
                </a:cubicBezTo>
                <a:cubicBezTo>
                  <a:pt x="137191" y="180739"/>
                  <a:pt x="272827" y="22243"/>
                  <a:pt x="361219" y="2431"/>
                </a:cubicBezTo>
                <a:cubicBezTo>
                  <a:pt x="449611" y="-17381"/>
                  <a:pt x="541051" y="87775"/>
                  <a:pt x="608107" y="176167"/>
                </a:cubicBezTo>
                <a:cubicBezTo>
                  <a:pt x="675163" y="264559"/>
                  <a:pt x="710215" y="409339"/>
                  <a:pt x="763555" y="532783"/>
                </a:cubicBezTo>
                <a:cubicBezTo>
                  <a:pt x="816895" y="656227"/>
                  <a:pt x="899191" y="845203"/>
                  <a:pt x="928147" y="916831"/>
                </a:cubicBezTo>
              </a:path>
            </a:pathLst>
          </a:cu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A33D376-AA4D-4917-AA03-7C3689FB2775}"/>
              </a:ext>
            </a:extLst>
          </p:cNvPr>
          <p:cNvCxnSpPr>
            <a:cxnSpLocks/>
          </p:cNvCxnSpPr>
          <p:nvPr/>
        </p:nvCxnSpPr>
        <p:spPr>
          <a:xfrm>
            <a:off x="5991177" y="5053878"/>
            <a:ext cx="268232" cy="3584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904D56B-5D9E-40A7-9A3E-F645C68B3EAE}"/>
              </a:ext>
            </a:extLst>
          </p:cNvPr>
          <p:cNvCxnSpPr>
            <a:cxnSpLocks/>
          </p:cNvCxnSpPr>
          <p:nvPr/>
        </p:nvCxnSpPr>
        <p:spPr>
          <a:xfrm flipV="1">
            <a:off x="10044255" y="3776228"/>
            <a:ext cx="0" cy="24720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EA63906A-D629-4529-82D7-C21DB9D66A8C}"/>
              </a:ext>
            </a:extLst>
          </p:cNvPr>
          <p:cNvCxnSpPr>
            <a:cxnSpLocks/>
          </p:cNvCxnSpPr>
          <p:nvPr/>
        </p:nvCxnSpPr>
        <p:spPr>
          <a:xfrm flipV="1">
            <a:off x="8513920" y="6184790"/>
            <a:ext cx="3187550" cy="914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>
            <a:extLst>
              <a:ext uri="{FF2B5EF4-FFF2-40B4-BE49-F238E27FC236}">
                <a16:creationId xmlns:a16="http://schemas.microsoft.com/office/drawing/2014/main" id="{BCE2D19C-41CC-44EA-A2BC-DAECE59B18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5201" y="6219794"/>
            <a:ext cx="523948" cy="35247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CC183CC7-F9C2-4FF8-9D34-6E557DE8B5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0386" y="3419584"/>
            <a:ext cx="447737" cy="314369"/>
          </a:xfrm>
          <a:prstGeom prst="rect">
            <a:avLst/>
          </a:prstGeom>
        </p:spPr>
      </p:pic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635679F2-BF87-46D4-BD33-7ED5A7EA45AE}"/>
              </a:ext>
            </a:extLst>
          </p:cNvPr>
          <p:cNvSpPr/>
          <p:nvPr/>
        </p:nvSpPr>
        <p:spPr>
          <a:xfrm>
            <a:off x="9204836" y="5462266"/>
            <a:ext cx="1731352" cy="713109"/>
          </a:xfrm>
          <a:custGeom>
            <a:avLst/>
            <a:gdLst>
              <a:gd name="connsiteX0" fmla="*/ 3136 w 1731352"/>
              <a:gd name="connsiteY0" fmla="*/ 713109 h 713109"/>
              <a:gd name="connsiteX1" fmla="*/ 48856 w 1731352"/>
              <a:gd name="connsiteY1" fmla="*/ 438789 h 713109"/>
              <a:gd name="connsiteX2" fmla="*/ 341464 w 1731352"/>
              <a:gd name="connsiteY2" fmla="*/ 27309 h 713109"/>
              <a:gd name="connsiteX3" fmla="*/ 826096 w 1731352"/>
              <a:gd name="connsiteY3" fmla="*/ 36453 h 713109"/>
              <a:gd name="connsiteX4" fmla="*/ 1182712 w 1731352"/>
              <a:gd name="connsiteY4" fmla="*/ 18165 h 713109"/>
              <a:gd name="connsiteX5" fmla="*/ 1374736 w 1731352"/>
              <a:gd name="connsiteY5" fmla="*/ 237621 h 713109"/>
              <a:gd name="connsiteX6" fmla="*/ 1566760 w 1731352"/>
              <a:gd name="connsiteY6" fmla="*/ 438789 h 713109"/>
              <a:gd name="connsiteX7" fmla="*/ 1731352 w 1731352"/>
              <a:gd name="connsiteY7" fmla="*/ 703965 h 713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1352" h="713109">
                <a:moveTo>
                  <a:pt x="3136" y="713109"/>
                </a:moveTo>
                <a:cubicBezTo>
                  <a:pt x="-2198" y="633099"/>
                  <a:pt x="-7532" y="553089"/>
                  <a:pt x="48856" y="438789"/>
                </a:cubicBezTo>
                <a:cubicBezTo>
                  <a:pt x="105244" y="324489"/>
                  <a:pt x="211924" y="94365"/>
                  <a:pt x="341464" y="27309"/>
                </a:cubicBezTo>
                <a:cubicBezTo>
                  <a:pt x="471004" y="-39747"/>
                  <a:pt x="685888" y="37977"/>
                  <a:pt x="826096" y="36453"/>
                </a:cubicBezTo>
                <a:cubicBezTo>
                  <a:pt x="966304" y="34929"/>
                  <a:pt x="1091272" y="-15363"/>
                  <a:pt x="1182712" y="18165"/>
                </a:cubicBezTo>
                <a:cubicBezTo>
                  <a:pt x="1274152" y="51693"/>
                  <a:pt x="1310728" y="167517"/>
                  <a:pt x="1374736" y="237621"/>
                </a:cubicBezTo>
                <a:cubicBezTo>
                  <a:pt x="1438744" y="307725"/>
                  <a:pt x="1507324" y="361065"/>
                  <a:pt x="1566760" y="438789"/>
                </a:cubicBezTo>
                <a:cubicBezTo>
                  <a:pt x="1626196" y="516513"/>
                  <a:pt x="1678774" y="610239"/>
                  <a:pt x="1731352" y="703965"/>
                </a:cubicBezTo>
              </a:path>
            </a:pathLst>
          </a:custGeom>
          <a:noFill/>
          <a:ln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82620B87-97D2-452A-88CD-34F09A7B7EA1}"/>
              </a:ext>
            </a:extLst>
          </p:cNvPr>
          <p:cNvSpPr/>
          <p:nvPr/>
        </p:nvSpPr>
        <p:spPr>
          <a:xfrm>
            <a:off x="9804049" y="5570290"/>
            <a:ext cx="928147" cy="630016"/>
          </a:xfrm>
          <a:custGeom>
            <a:avLst/>
            <a:gdLst>
              <a:gd name="connsiteX0" fmla="*/ 13747 w 928147"/>
              <a:gd name="connsiteY0" fmla="*/ 898543 h 916831"/>
              <a:gd name="connsiteX1" fmla="*/ 4603 w 928147"/>
              <a:gd name="connsiteY1" fmla="*/ 688231 h 916831"/>
              <a:gd name="connsiteX2" fmla="*/ 77755 w 928147"/>
              <a:gd name="connsiteY2" fmla="*/ 295039 h 916831"/>
              <a:gd name="connsiteX3" fmla="*/ 361219 w 928147"/>
              <a:gd name="connsiteY3" fmla="*/ 2431 h 916831"/>
              <a:gd name="connsiteX4" fmla="*/ 608107 w 928147"/>
              <a:gd name="connsiteY4" fmla="*/ 176167 h 916831"/>
              <a:gd name="connsiteX5" fmla="*/ 763555 w 928147"/>
              <a:gd name="connsiteY5" fmla="*/ 532783 h 916831"/>
              <a:gd name="connsiteX6" fmla="*/ 928147 w 928147"/>
              <a:gd name="connsiteY6" fmla="*/ 916831 h 916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8147" h="916831">
                <a:moveTo>
                  <a:pt x="13747" y="898543"/>
                </a:moveTo>
                <a:cubicBezTo>
                  <a:pt x="3841" y="843679"/>
                  <a:pt x="-6065" y="788815"/>
                  <a:pt x="4603" y="688231"/>
                </a:cubicBezTo>
                <a:cubicBezTo>
                  <a:pt x="15271" y="587647"/>
                  <a:pt x="18319" y="409339"/>
                  <a:pt x="77755" y="295039"/>
                </a:cubicBezTo>
                <a:cubicBezTo>
                  <a:pt x="137191" y="180739"/>
                  <a:pt x="272827" y="22243"/>
                  <a:pt x="361219" y="2431"/>
                </a:cubicBezTo>
                <a:cubicBezTo>
                  <a:pt x="449611" y="-17381"/>
                  <a:pt x="541051" y="87775"/>
                  <a:pt x="608107" y="176167"/>
                </a:cubicBezTo>
                <a:cubicBezTo>
                  <a:pt x="675163" y="264559"/>
                  <a:pt x="710215" y="409339"/>
                  <a:pt x="763555" y="532783"/>
                </a:cubicBezTo>
                <a:cubicBezTo>
                  <a:pt x="816895" y="656227"/>
                  <a:pt x="899191" y="845203"/>
                  <a:pt x="928147" y="916831"/>
                </a:cubicBezTo>
              </a:path>
            </a:pathLst>
          </a:cu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Arrow: Down 64">
            <a:extLst>
              <a:ext uri="{FF2B5EF4-FFF2-40B4-BE49-F238E27FC236}">
                <a16:creationId xmlns:a16="http://schemas.microsoft.com/office/drawing/2014/main" id="{16A5269F-1F69-493D-A012-48A94F8D5C96}"/>
              </a:ext>
            </a:extLst>
          </p:cNvPr>
          <p:cNvSpPr/>
          <p:nvPr/>
        </p:nvSpPr>
        <p:spPr>
          <a:xfrm>
            <a:off x="4183243" y="579800"/>
            <a:ext cx="345830" cy="697031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Arrow: Down 65">
            <a:extLst>
              <a:ext uri="{FF2B5EF4-FFF2-40B4-BE49-F238E27FC236}">
                <a16:creationId xmlns:a16="http://schemas.microsoft.com/office/drawing/2014/main" id="{ACBDC6AE-FFC5-4749-B9DA-F69BBAC0273B}"/>
              </a:ext>
            </a:extLst>
          </p:cNvPr>
          <p:cNvSpPr/>
          <p:nvPr/>
        </p:nvSpPr>
        <p:spPr>
          <a:xfrm>
            <a:off x="8577829" y="579799"/>
            <a:ext cx="345830" cy="697031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BB0D4199-6095-4421-A810-8820C6FF03C5}"/>
              </a:ext>
            </a:extLst>
          </p:cNvPr>
          <p:cNvSpPr/>
          <p:nvPr/>
        </p:nvSpPr>
        <p:spPr>
          <a:xfrm>
            <a:off x="4012757" y="294939"/>
            <a:ext cx="666882" cy="17160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5138445D-EEC0-4383-8586-8A61AAD0AE2F}"/>
              </a:ext>
            </a:extLst>
          </p:cNvPr>
          <p:cNvSpPr/>
          <p:nvPr/>
        </p:nvSpPr>
        <p:spPr>
          <a:xfrm>
            <a:off x="4268738" y="297921"/>
            <a:ext cx="159147" cy="16364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0C822967-13F0-48AE-B4FA-FB4744FEE8D0}"/>
              </a:ext>
            </a:extLst>
          </p:cNvPr>
          <p:cNvSpPr/>
          <p:nvPr/>
        </p:nvSpPr>
        <p:spPr>
          <a:xfrm>
            <a:off x="8405986" y="285184"/>
            <a:ext cx="666882" cy="17160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143C67F2-07D8-4D5A-8380-3A6654EA8651}"/>
              </a:ext>
            </a:extLst>
          </p:cNvPr>
          <p:cNvSpPr/>
          <p:nvPr/>
        </p:nvSpPr>
        <p:spPr>
          <a:xfrm>
            <a:off x="8661967" y="288166"/>
            <a:ext cx="159147" cy="16364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09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35" grpId="0" animBg="1"/>
      <p:bldP spid="36" grpId="0" animBg="1"/>
      <p:bldP spid="43" grpId="0" animBg="1"/>
      <p:bldP spid="44" grpId="0" animBg="1"/>
      <p:bldP spid="65" grpId="0" animBg="1"/>
      <p:bldP spid="66" grpId="0" animBg="1"/>
      <p:bldP spid="67" grpId="0" animBg="1"/>
      <p:bldP spid="68" grpId="0" animBg="1"/>
      <p:bldP spid="71" grpId="0" animBg="1"/>
      <p:bldP spid="7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F9804-BBA6-4177-BBDE-75598AE4C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Advantages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7DDB9-33B1-48A3-8EE7-5517E049FE1C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rgbClr val="90DE74"/>
            </a:solidFill>
          </a:ln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Not limited to non-resonant regime</a:t>
            </a:r>
          </a:p>
          <a:p>
            <a:r>
              <a:rPr lang="en-US" dirty="0">
                <a:solidFill>
                  <a:srgbClr val="0070C0"/>
                </a:solidFill>
              </a:rPr>
              <a:t>More complex models can be considered</a:t>
            </a:r>
          </a:p>
          <a:p>
            <a:r>
              <a:rPr lang="en-US" dirty="0">
                <a:solidFill>
                  <a:srgbClr val="0070C0"/>
                </a:solidFill>
              </a:rPr>
              <a:t>User-friendly (it has a refreshing </a:t>
            </a:r>
            <a:r>
              <a:rPr lang="en-US" dirty="0">
                <a:solidFill>
                  <a:srgbClr val="90DE74"/>
                </a:solidFill>
              </a:rPr>
              <a:t>minty</a:t>
            </a:r>
            <a:r>
              <a:rPr lang="en-US" dirty="0">
                <a:solidFill>
                  <a:srgbClr val="0070C0"/>
                </a:solidFill>
              </a:rPr>
              <a:t> interface)</a:t>
            </a:r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/>
              <a:t>Less time-efficient</a:t>
            </a:r>
          </a:p>
          <a:p>
            <a:r>
              <a:rPr lang="en-US" dirty="0"/>
              <a:t>Requires a large database</a:t>
            </a:r>
          </a:p>
          <a:p>
            <a:r>
              <a:rPr lang="en-US" dirty="0"/>
              <a:t>Hard  to perform on layered structure without prior knowledge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90BC689-3F0E-4E59-AFAD-A0EFD156345D}"/>
              </a:ext>
            </a:extLst>
          </p:cNvPr>
          <p:cNvSpPr txBox="1">
            <a:spLocks/>
          </p:cNvSpPr>
          <p:nvPr/>
        </p:nvSpPr>
        <p:spPr>
          <a:xfrm>
            <a:off x="1140351" y="339852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Disadvantages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F6FE17-90B7-4295-ABDB-0E7C81CFF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996" y="2393815"/>
            <a:ext cx="1679271" cy="27109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8BD3874-894E-444B-A886-8F098B18ABFF}"/>
              </a:ext>
            </a:extLst>
          </p:cNvPr>
          <p:cNvSpPr txBox="1"/>
          <p:nvPr/>
        </p:nvSpPr>
        <p:spPr>
          <a:xfrm>
            <a:off x="8686017" y="3487670"/>
            <a:ext cx="593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Bodoni MT" panose="02070603080606020203" pitchFamily="18" charset="0"/>
              </a:rPr>
              <a:t>V</a:t>
            </a:r>
            <a:r>
              <a:rPr lang="en-US" sz="2800" b="1" dirty="0">
                <a:solidFill>
                  <a:srgbClr val="92D050"/>
                </a:solidFill>
                <a:latin typeface="Bodoni MT" panose="02070603080606020203" pitchFamily="18" charset="0"/>
              </a:rPr>
              <a:t>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8A1408-7AEF-4834-BE7B-64F0A9A91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9198" y="2393815"/>
            <a:ext cx="1728830" cy="273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9454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86899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1A1BC-BD78-41F1-BAB3-CA57DDB7C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493" y="1096162"/>
            <a:ext cx="10719033" cy="1356360"/>
          </a:xfrm>
        </p:spPr>
        <p:txBody>
          <a:bodyPr/>
          <a:lstStyle/>
          <a:p>
            <a:r>
              <a:rPr lang="en-US" dirty="0"/>
              <a:t>The next big thing: march toward the THz gap and cryogenic environment</a:t>
            </a:r>
          </a:p>
        </p:txBody>
      </p:sp>
    </p:spTree>
    <p:extLst>
      <p:ext uri="{BB962C8B-B14F-4D97-AF65-F5344CB8AC3E}">
        <p14:creationId xmlns:p14="http://schemas.microsoft.com/office/powerpoint/2010/main" val="9644576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4F216-1543-40ED-BB24-6E67BDA14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Trailer 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FBBC55-2CF7-4924-A0E8-2427E8205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8721" y="1518252"/>
            <a:ext cx="8724078" cy="34637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8FDB14-1765-479A-941E-E7FA76CEBA01}"/>
              </a:ext>
            </a:extLst>
          </p:cNvPr>
          <p:cNvSpPr txBox="1"/>
          <p:nvPr/>
        </p:nvSpPr>
        <p:spPr>
          <a:xfrm>
            <a:off x="5463187" y="5437443"/>
            <a:ext cx="1235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Ziheng Yao</a:t>
            </a:r>
          </a:p>
          <a:p>
            <a:r>
              <a:rPr lang="en-US" dirty="0">
                <a:solidFill>
                  <a:srgbClr val="0070C0"/>
                </a:solidFill>
              </a:rPr>
              <a:t>10/27/2017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DB3B85C-7046-4057-A768-21C365DCC53E}"/>
              </a:ext>
            </a:extLst>
          </p:cNvPr>
          <p:cNvSpPr/>
          <p:nvPr/>
        </p:nvSpPr>
        <p:spPr>
          <a:xfrm>
            <a:off x="6509856" y="4612898"/>
            <a:ext cx="1862356" cy="36911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6012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4F216-1543-40ED-BB24-6E67BDA14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Trailer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76F9EE-9139-4F11-9925-7DEF1554C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249" y="1965960"/>
            <a:ext cx="10249022" cy="332690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CB46DDA6-EA7A-4F25-A9FE-3D9ECD2B1A2F}"/>
              </a:ext>
            </a:extLst>
          </p:cNvPr>
          <p:cNvSpPr/>
          <p:nvPr/>
        </p:nvSpPr>
        <p:spPr>
          <a:xfrm>
            <a:off x="8422546" y="4353887"/>
            <a:ext cx="1988192" cy="32612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38B72C-A970-47FC-A6A7-FCAFF1C14E07}"/>
              </a:ext>
            </a:extLst>
          </p:cNvPr>
          <p:cNvSpPr txBox="1"/>
          <p:nvPr/>
        </p:nvSpPr>
        <p:spPr>
          <a:xfrm>
            <a:off x="4878219" y="5412276"/>
            <a:ext cx="2405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Kuangyi Xu/ Zhijing Niu</a:t>
            </a:r>
          </a:p>
          <a:p>
            <a:pPr algn="ctr"/>
            <a:r>
              <a:rPr lang="en-US" dirty="0">
                <a:solidFill>
                  <a:srgbClr val="0070C0"/>
                </a:solidFill>
              </a:rPr>
              <a:t>10/27/2017</a:t>
            </a:r>
          </a:p>
        </p:txBody>
      </p:sp>
    </p:spTree>
    <p:extLst>
      <p:ext uri="{BB962C8B-B14F-4D97-AF65-F5344CB8AC3E}">
        <p14:creationId xmlns:p14="http://schemas.microsoft.com/office/powerpoint/2010/main" val="6592331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D29B13-B13F-4D3E-8F41-422569905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024" y="954315"/>
            <a:ext cx="6220693" cy="30865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7DF4F3-193C-418B-98DB-DDE998184F15}"/>
              </a:ext>
            </a:extLst>
          </p:cNvPr>
          <p:cNvSpPr txBox="1"/>
          <p:nvPr/>
        </p:nvSpPr>
        <p:spPr>
          <a:xfrm>
            <a:off x="2087455" y="5419288"/>
            <a:ext cx="7983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92D050"/>
                </a:solidFill>
              </a:rPr>
              <a:t>M</a:t>
            </a:r>
            <a:r>
              <a:rPr lang="en-US" sz="2400" dirty="0"/>
              <a:t>ulti-harmonic     </a:t>
            </a:r>
            <a:r>
              <a:rPr lang="en-US" sz="2400" dirty="0">
                <a:solidFill>
                  <a:srgbClr val="92D050"/>
                </a:solidFill>
              </a:rPr>
              <a:t>I</a:t>
            </a:r>
            <a:r>
              <a:rPr lang="en-US" sz="2400" dirty="0"/>
              <a:t>nterpretation      for     </a:t>
            </a:r>
            <a:r>
              <a:rPr lang="en-US" sz="2400" dirty="0">
                <a:solidFill>
                  <a:srgbClr val="92D050"/>
                </a:solidFill>
              </a:rPr>
              <a:t>N</a:t>
            </a:r>
            <a:r>
              <a:rPr lang="en-US" sz="2400" dirty="0"/>
              <a:t>ear-field     at      </a:t>
            </a:r>
            <a:r>
              <a:rPr lang="en-US" sz="2400" dirty="0">
                <a:solidFill>
                  <a:srgbClr val="92D050"/>
                </a:solidFill>
              </a:rPr>
              <a:t>T</a:t>
            </a:r>
            <a:r>
              <a:rPr lang="en-US" sz="2400" dirty="0"/>
              <a:t>Hz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D4F46A9-A1FF-47EA-B119-EA0A0F762FC2}"/>
              </a:ext>
            </a:extLst>
          </p:cNvPr>
          <p:cNvCxnSpPr>
            <a:cxnSpLocks/>
          </p:cNvCxnSpPr>
          <p:nvPr/>
        </p:nvCxnSpPr>
        <p:spPr>
          <a:xfrm flipH="1">
            <a:off x="3296928" y="3154260"/>
            <a:ext cx="1124070" cy="2265028"/>
          </a:xfrm>
          <a:prstGeom prst="line">
            <a:avLst/>
          </a:prstGeom>
          <a:ln w="38100">
            <a:solidFill>
              <a:srgbClr val="90DE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2F0516A-9D81-4E07-BA88-E16F21D9EFFE}"/>
              </a:ext>
            </a:extLst>
          </p:cNvPr>
          <p:cNvCxnSpPr>
            <a:cxnSpLocks/>
          </p:cNvCxnSpPr>
          <p:nvPr/>
        </p:nvCxnSpPr>
        <p:spPr>
          <a:xfrm flipH="1">
            <a:off x="5104513" y="3154260"/>
            <a:ext cx="525958" cy="2265028"/>
          </a:xfrm>
          <a:prstGeom prst="line">
            <a:avLst/>
          </a:prstGeom>
          <a:ln w="38100">
            <a:solidFill>
              <a:srgbClr val="90DE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2F0516A-9D81-4E07-BA88-E16F21D9EFFE}"/>
              </a:ext>
            </a:extLst>
          </p:cNvPr>
          <p:cNvCxnSpPr>
            <a:cxnSpLocks/>
          </p:cNvCxnSpPr>
          <p:nvPr/>
        </p:nvCxnSpPr>
        <p:spPr>
          <a:xfrm>
            <a:off x="6795083" y="3154260"/>
            <a:ext cx="617015" cy="2265028"/>
          </a:xfrm>
          <a:prstGeom prst="line">
            <a:avLst/>
          </a:prstGeom>
          <a:ln w="38100">
            <a:solidFill>
              <a:srgbClr val="90DE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2F0516A-9D81-4E07-BA88-E16F21D9EFFE}"/>
              </a:ext>
            </a:extLst>
          </p:cNvPr>
          <p:cNvCxnSpPr>
            <a:cxnSpLocks/>
          </p:cNvCxnSpPr>
          <p:nvPr/>
        </p:nvCxnSpPr>
        <p:spPr>
          <a:xfrm>
            <a:off x="7969795" y="3087148"/>
            <a:ext cx="1207736" cy="2332140"/>
          </a:xfrm>
          <a:prstGeom prst="line">
            <a:avLst/>
          </a:prstGeom>
          <a:ln w="38100">
            <a:solidFill>
              <a:srgbClr val="90DE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14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4986C3-1E83-41B1-8C65-4E1032A9A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691" y="833137"/>
            <a:ext cx="10593278" cy="291505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1689FAE-5816-49F7-B825-CDE0F4D44BBB}"/>
              </a:ext>
            </a:extLst>
          </p:cNvPr>
          <p:cNvSpPr/>
          <p:nvPr/>
        </p:nvSpPr>
        <p:spPr>
          <a:xfrm>
            <a:off x="671119" y="3414319"/>
            <a:ext cx="2709644" cy="394283"/>
          </a:xfrm>
          <a:prstGeom prst="ellipse">
            <a:avLst/>
          </a:prstGeom>
          <a:noFill/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3C66CA-2539-4842-BC01-0E8E315BF9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880" y="4169329"/>
            <a:ext cx="7380089" cy="196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1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E5E262-722E-4D5B-BD44-93193FC21996}"/>
              </a:ext>
            </a:extLst>
          </p:cNvPr>
          <p:cNvSpPr txBox="1"/>
          <p:nvPr/>
        </p:nvSpPr>
        <p:spPr>
          <a:xfrm>
            <a:off x="1862357" y="2491530"/>
            <a:ext cx="84753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92D050"/>
                </a:solidFill>
              </a:rPr>
              <a:t>Thank you sitting over this long-ish talk</a:t>
            </a:r>
          </a:p>
        </p:txBody>
      </p:sp>
    </p:spTree>
    <p:extLst>
      <p:ext uri="{BB962C8B-B14F-4D97-AF65-F5344CB8AC3E}">
        <p14:creationId xmlns:p14="http://schemas.microsoft.com/office/powerpoint/2010/main" val="841645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90598-7A6A-443D-B65B-92521A56F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9C331-2462-40D1-AD1A-C63A8FD17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400"/>
            <a:ext cx="9872871" cy="3820886"/>
          </a:xfrm>
        </p:spPr>
        <p:txBody>
          <a:bodyPr/>
          <a:lstStyle/>
          <a:p>
            <a:pPr algn="just"/>
            <a:r>
              <a:rPr lang="en-US" dirty="0">
                <a:solidFill>
                  <a:schemeClr val="tx1"/>
                </a:solidFill>
              </a:rPr>
              <a:t>The near field of an s-SNOM tip extends to depths of ∼100 nm below the sample surface. A single s-SNOM image provides insufficient data for volumetric reconstruction.</a:t>
            </a:r>
          </a:p>
          <a:p>
            <a:pPr algn="just"/>
            <a:endParaRPr lang="en-US" dirty="0"/>
          </a:p>
          <a:p>
            <a:pPr algn="just"/>
            <a:r>
              <a:rPr lang="en-US" dirty="0">
                <a:solidFill>
                  <a:schemeClr val="tx1"/>
                </a:solidFill>
              </a:rPr>
              <a:t>Due to the mathematical characteristics, inversion (i.e., the mathematical procedure that recovers sample properties from the near-field data) is highly unstable in the presence of noise.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41D2407-CED5-4206-B425-EF3093AAC157}"/>
              </a:ext>
            </a:extLst>
          </p:cNvPr>
          <p:cNvSpPr/>
          <p:nvPr/>
        </p:nvSpPr>
        <p:spPr>
          <a:xfrm>
            <a:off x="7598200" y="4558859"/>
            <a:ext cx="3800212" cy="1753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Recommended reading: Epstein, C. L.; Schotland, J. C. The Bad Truth about Laplace's Transform. SIAM Rev. 2008, 50, 504–520.</a:t>
            </a:r>
          </a:p>
        </p:txBody>
      </p:sp>
    </p:spTree>
    <p:extLst>
      <p:ext uri="{BB962C8B-B14F-4D97-AF65-F5344CB8AC3E}">
        <p14:creationId xmlns:p14="http://schemas.microsoft.com/office/powerpoint/2010/main" val="29087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62F05-DEAE-4747-90E9-7EBE5D577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7BDE0-BACB-4C59-9943-6AF18CA9F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 algn="just">
              <a:buNone/>
            </a:pPr>
            <a:r>
              <a:rPr lang="en-US" dirty="0">
                <a:solidFill>
                  <a:schemeClr val="tx1"/>
                </a:solidFill>
              </a:rPr>
              <a:t>We begin by developing a general model of the scattering process that occurs when a s-SNOM tip is placed near a transversely homogeneous medium of permittivity ε.</a:t>
            </a:r>
          </a:p>
          <a:p>
            <a:pPr algn="just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EAB77E-C8D0-44DD-8423-739CAEEDF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402" y="3430748"/>
            <a:ext cx="3200847" cy="8192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86A218-2AC0-4ECD-A2A8-AC203F07C4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350" y="4702372"/>
            <a:ext cx="1676634" cy="2953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7BB5AD-029F-4559-B329-F9B3581658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8877" y="5167080"/>
            <a:ext cx="933580" cy="2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32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FD1BE-5F09-48E3-8FE9-57CC499E1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0BB07-8E4E-4600-A2E5-BC067E706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dirty="0">
                <a:solidFill>
                  <a:schemeClr val="tx1"/>
                </a:solidFill>
              </a:rPr>
              <a:t>Cast the equation into an integral form with the aid of the Green tensors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>
                <a:solidFill>
                  <a:schemeClr val="tx1"/>
                </a:solidFill>
              </a:rPr>
              <a:t>A formal solution can be obtained using a Born series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546DD5-E03C-43AC-820F-681B0568B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0526" y="2717005"/>
            <a:ext cx="1790950" cy="3334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DB4AA7-B0B2-42F1-BC2A-7C3257723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1476" y="2717005"/>
            <a:ext cx="2610214" cy="3048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5D0751-AD05-42EE-9683-44CA63A7A4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13" y="2451996"/>
            <a:ext cx="1525056" cy="17257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EA012C-A55E-435D-A81A-9A42E0ACA5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9725" y="3405189"/>
            <a:ext cx="3648584" cy="6096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49C7D8-56D7-4D0A-8387-7B4566DAFF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3062" y="2484713"/>
            <a:ext cx="1471591" cy="16032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D0B0FC-3E24-45BF-8378-3F0A4C3FFD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62685" y="4985329"/>
            <a:ext cx="2133898" cy="9907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A3EEDB-5F23-4148-B987-95B2D325E6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5799" y="4917476"/>
            <a:ext cx="1330284" cy="16645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361BBB-CD5C-432B-8741-76A24E7D8E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23140" y="4856871"/>
            <a:ext cx="1156956" cy="17251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DB3A02E-3E39-461C-AF2D-17FAFCAF8E3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62685" y="6110290"/>
            <a:ext cx="2743583" cy="49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52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04395-CDE8-407B-A0E8-B306A8F09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571D9-0972-498B-8E60-FA9B5A2475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" indent="0" algn="just">
              <a:buNone/>
            </a:pPr>
            <a:r>
              <a:rPr lang="en-US" dirty="0">
                <a:solidFill>
                  <a:schemeClr val="tx1"/>
                </a:solidFill>
              </a:rPr>
              <a:t>Within quasistatic approximation</a:t>
            </a:r>
          </a:p>
          <a:p>
            <a:pPr marL="45720" indent="0" algn="just">
              <a:buNone/>
            </a:pPr>
            <a:endParaRPr lang="en-US" dirty="0"/>
          </a:p>
          <a:p>
            <a:pPr marL="45720" indent="0" algn="just">
              <a:buNone/>
            </a:pPr>
            <a:endParaRPr lang="en-US" dirty="0"/>
          </a:p>
          <a:p>
            <a:pPr marL="45720" indent="0" algn="just">
              <a:buNone/>
            </a:pPr>
            <a:r>
              <a:rPr lang="en-US" dirty="0">
                <a:solidFill>
                  <a:schemeClr val="tx1"/>
                </a:solidFill>
              </a:rPr>
              <a:t>Considering only the harmonics for which the background is sufficiently suppressed</a:t>
            </a:r>
          </a:p>
          <a:p>
            <a:pPr marL="45720" indent="0" algn="just">
              <a:buNone/>
            </a:pPr>
            <a:endParaRPr lang="en-US" dirty="0"/>
          </a:p>
          <a:p>
            <a:pPr marL="45720" indent="0" algn="just">
              <a:buNone/>
            </a:pPr>
            <a:endParaRPr lang="en-US" dirty="0"/>
          </a:p>
          <a:p>
            <a:pPr marL="45720" indent="0" algn="just">
              <a:buNone/>
            </a:pPr>
            <a:endParaRPr lang="en-US" dirty="0"/>
          </a:p>
          <a:p>
            <a:pPr marL="45720" indent="0" algn="just">
              <a:buNone/>
            </a:pPr>
            <a:endParaRPr lang="en-US" dirty="0"/>
          </a:p>
          <a:p>
            <a:pPr marL="45720" indent="0" algn="just">
              <a:buNone/>
            </a:pPr>
            <a:r>
              <a:rPr lang="en-US" dirty="0">
                <a:solidFill>
                  <a:schemeClr val="tx1"/>
                </a:solidFill>
              </a:rPr>
              <a:t>Essentially, we found                   and the goal is                     .</a:t>
            </a:r>
          </a:p>
          <a:p>
            <a:pPr marL="45720" indent="0" algn="just">
              <a:buNone/>
            </a:pPr>
            <a:endParaRPr lang="en-US" dirty="0"/>
          </a:p>
          <a:p>
            <a:pPr marL="45720" indent="0" algn="just">
              <a:buNone/>
            </a:pPr>
            <a:endParaRPr lang="en-US" dirty="0"/>
          </a:p>
          <a:p>
            <a:pPr marL="45720" indent="0" algn="just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268ED8-A34C-4427-A94A-08BA64B87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6948" y="2652596"/>
            <a:ext cx="2391109" cy="4286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1E17FA-3DDB-4B3F-860B-8F9D64AB90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4011" y="4210924"/>
            <a:ext cx="4134427" cy="4953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C6DEB5-887B-4E3A-BAEF-D9447C738E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9959" y="5015699"/>
            <a:ext cx="3238952" cy="4382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E672F3-FB4D-4721-A4B4-75B60E0E24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5078" y="5608244"/>
            <a:ext cx="790685" cy="3334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13983F-E282-4D16-BD77-469262C4BD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7792" y="5598718"/>
            <a:ext cx="1000265" cy="34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46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A19FE-0286-4259-8F3B-318D57412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Inversion procedure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B3E12-EC18-4909-9298-143807AB2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46914"/>
            <a:ext cx="9872871" cy="4049086"/>
          </a:xfrm>
        </p:spPr>
        <p:txBody>
          <a:bodyPr/>
          <a:lstStyle/>
          <a:p>
            <a:pPr marL="45720" indent="0" algn="just">
              <a:buNone/>
            </a:pPr>
            <a:r>
              <a:rPr lang="en-US" dirty="0">
                <a:solidFill>
                  <a:schemeClr val="tx1"/>
                </a:solidFill>
              </a:rPr>
              <a:t>For samples composed of weak molecular oscillators     does not significantly exceed</a:t>
            </a:r>
          </a:p>
          <a:p>
            <a:pPr marL="45720" indent="0" algn="just">
              <a:buNone/>
            </a:pPr>
            <a:r>
              <a:rPr lang="en-US" dirty="0">
                <a:solidFill>
                  <a:schemeClr val="tx1"/>
                </a:solidFill>
              </a:rPr>
              <a:t>unity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0004E4-C405-40A0-8980-D41405A23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3853" y="2088859"/>
            <a:ext cx="219106" cy="3048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DD193A-BF03-4560-BCCD-999EF184B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9324" y="2768409"/>
            <a:ext cx="1255091" cy="5780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965BDE-7563-42E9-A09B-6C5763E183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7571" y="3520211"/>
            <a:ext cx="2803394" cy="68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197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1239D-014C-45F8-8BDC-4A6E93374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B42B4-6141-404D-A4A1-FBF2232D8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dirty="0">
                <a:solidFill>
                  <a:schemeClr val="tx1"/>
                </a:solidFill>
              </a:rPr>
              <a:t>Now let’s consider the case of film on substrate.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991AB6-1C72-4885-9433-9C6A9F00E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909" y="3591948"/>
            <a:ext cx="2953162" cy="3620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F2D4A6-EE92-49BA-85E1-4CD059E0DD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5293" y="3596674"/>
            <a:ext cx="2810267" cy="3048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504F6F-75DC-45B2-B043-13248FD390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579" y="2748341"/>
            <a:ext cx="3705742" cy="5525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B84FDD-2649-4074-97E3-511B321B81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6624" y="4111451"/>
            <a:ext cx="4300481" cy="243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92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sis">
  <a:themeElements>
    <a:clrScheme name="Custom 3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BEE39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2247</TotalTime>
  <Words>458</Words>
  <Application>Microsoft Office PowerPoint</Application>
  <PresentationFormat>Widescreen</PresentationFormat>
  <Paragraphs>76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Bodoni MT</vt:lpstr>
      <vt:lpstr>Calibri</vt:lpstr>
      <vt:lpstr>Corbel</vt:lpstr>
      <vt:lpstr>Basis</vt:lpstr>
      <vt:lpstr>All about the back and forth of the permittivity</vt:lpstr>
      <vt:lpstr>Feynman technique</vt:lpstr>
      <vt:lpstr>PowerPoint Presentation</vt:lpstr>
      <vt:lpstr>Challenges</vt:lpstr>
      <vt:lpstr>Theory</vt:lpstr>
      <vt:lpstr>Theory</vt:lpstr>
      <vt:lpstr>Theory</vt:lpstr>
      <vt:lpstr>Inversion procedure</vt:lpstr>
      <vt:lpstr>Theory</vt:lpstr>
      <vt:lpstr>Inversion procedure</vt:lpstr>
      <vt:lpstr>Key idea</vt:lpstr>
      <vt:lpstr>Demonstrations Simulated inversion</vt:lpstr>
      <vt:lpstr>Demonstrations Simulated inversion</vt:lpstr>
      <vt:lpstr>Demonstrations Determination of SiO2 film thickness from experimental data</vt:lpstr>
      <vt:lpstr>Demonstrations Inversion for nanostructured samples</vt:lpstr>
      <vt:lpstr>Demonstrations Spectroscopic reconstructions</vt:lpstr>
      <vt:lpstr>PowerPoint Presentation</vt:lpstr>
      <vt:lpstr>Introducing… </vt:lpstr>
      <vt:lpstr>PowerPoint Presentation</vt:lpstr>
      <vt:lpstr>PowerPoint Presentation</vt:lpstr>
      <vt:lpstr>PowerPoint Presentation</vt:lpstr>
      <vt:lpstr>Numerical inversion</vt:lpstr>
      <vt:lpstr>PowerPoint Presentation</vt:lpstr>
      <vt:lpstr>Advantages</vt:lpstr>
      <vt:lpstr>PowerPoint Presentation</vt:lpstr>
      <vt:lpstr>The next big thing: march toward the THz gap and cryogenic environment</vt:lpstr>
      <vt:lpstr>Trailer 1</vt:lpstr>
      <vt:lpstr>Trailer 2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Near-field-based permittivity extraction procedure </dc:title>
  <dc:creator>XINZHONG</dc:creator>
  <cp:lastModifiedBy>XINZHONG</cp:lastModifiedBy>
  <cp:revision>60</cp:revision>
  <dcterms:created xsi:type="dcterms:W3CDTF">2017-10-17T16:31:52Z</dcterms:created>
  <dcterms:modified xsi:type="dcterms:W3CDTF">2017-10-20T18:15:46Z</dcterms:modified>
</cp:coreProperties>
</file>