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311" r:id="rId3"/>
    <p:sldId id="308" r:id="rId4"/>
    <p:sldId id="309" r:id="rId5"/>
    <p:sldId id="285" r:id="rId6"/>
    <p:sldId id="257"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310" r:id="rId20"/>
  </p:sldIdLst>
  <p:sldSz cx="9144000" cy="5143500" type="screen16x9"/>
  <p:notesSz cx="6858000" cy="9144000"/>
  <p:embeddedFontLst>
    <p:embeddedFont>
      <p:font typeface="Cambria Math" panose="02040503050406030204" pitchFamily="18" charset="0"/>
      <p:regular r:id="rId22"/>
    </p:embeddedFont>
    <p:embeddedFont>
      <p:font typeface="Source Sans Pro" panose="02010600030101010101" charset="0"/>
      <p:regular r:id="rId23"/>
      <p:bold r:id="rId24"/>
      <p:italic r:id="rId25"/>
      <p:boldItalic r:id="rId26"/>
    </p:embeddedFont>
    <p:embeddedFont>
      <p:font typeface="Oswald"/>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31659D-7FC6-4CF3-AFA3-BD0E9D921504}">
  <a:tblStyle styleId="{0D31659D-7FC6-4CF3-AFA3-BD0E9D92150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5274" autoAdjust="0"/>
  </p:normalViewPr>
  <p:slideViewPr>
    <p:cSldViewPr snapToGrid="0">
      <p:cViewPr varScale="1">
        <p:scale>
          <a:sx n="109" d="100"/>
          <a:sy n="109" d="100"/>
        </p:scale>
        <p:origin x="97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875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2"/>
        <p:cNvGrpSpPr/>
        <p:nvPr/>
      </p:nvGrpSpPr>
      <p:grpSpPr>
        <a:xfrm>
          <a:off x="0" y="0"/>
          <a:ext cx="0" cy="0"/>
          <a:chOff x="0" y="0"/>
          <a:chExt cx="0" cy="0"/>
        </a:xfrm>
      </p:grpSpPr>
      <p:sp>
        <p:nvSpPr>
          <p:cNvPr id="33" name="Shape 33"/>
          <p:cNvSpPr/>
          <p:nvPr/>
        </p:nvSpPr>
        <p:spPr>
          <a:xfrm>
            <a:off x="-26775" y="2008375"/>
            <a:ext cx="9210650" cy="3172625"/>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26775" y="2139700"/>
            <a:ext cx="9210650" cy="3041300"/>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 name="Shape 38"/>
          <p:cNvGrpSpPr/>
          <p:nvPr/>
        </p:nvGrpSpPr>
        <p:grpSpPr>
          <a:xfrm>
            <a:off x="-9525" y="2024075"/>
            <a:ext cx="9167825" cy="595300"/>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2" name="Shape 42"/>
          <p:cNvGrpSpPr/>
          <p:nvPr/>
        </p:nvGrpSpPr>
        <p:grpSpPr>
          <a:xfrm>
            <a:off x="-42837" y="2005088"/>
            <a:ext cx="9229575" cy="642787"/>
            <a:chOff x="-42837" y="4443488"/>
            <a:chExt cx="9229575" cy="642787"/>
          </a:xfrm>
        </p:grpSpPr>
        <p:sp>
          <p:nvSpPr>
            <p:cNvPr id="43" name="Shape 4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8" name="Shape 68"/>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Shape 201"/>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Shape 202"/>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3" name="Shape 203"/>
          <p:cNvSpPr/>
          <p:nvPr/>
        </p:nvSpPr>
        <p:spPr>
          <a:xfrm>
            <a:off x="-28575" y="4446775"/>
            <a:ext cx="9191625" cy="712478"/>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28575" y="4578111"/>
            <a:ext cx="9191625" cy="584439"/>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08" name="Shape 208"/>
          <p:cNvGrpSpPr/>
          <p:nvPr/>
        </p:nvGrpSpPr>
        <p:grpSpPr>
          <a:xfrm>
            <a:off x="-9525" y="4462475"/>
            <a:ext cx="9167825" cy="595300"/>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12" name="Shape 212"/>
          <p:cNvGrpSpPr/>
          <p:nvPr/>
        </p:nvGrpSpPr>
        <p:grpSpPr>
          <a:xfrm>
            <a:off x="-42837" y="4443488"/>
            <a:ext cx="9229575" cy="642787"/>
            <a:chOff x="-42837" y="4443488"/>
            <a:chExt cx="9229575" cy="642787"/>
          </a:xfrm>
        </p:grpSpPr>
        <p:sp>
          <p:nvSpPr>
            <p:cNvPr id="213" name="Shape 21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8" name="Shape 238"/>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485C-DE82-4A98-9542-0E0F47B1382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D10561-C58F-4EEB-B463-1A653A8871A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00CBC3-89E3-4E57-8989-E70E0598D791}"/>
              </a:ext>
            </a:extLst>
          </p:cNvPr>
          <p:cNvSpPr>
            <a:spLocks noGrp="1"/>
          </p:cNvSpPr>
          <p:nvPr>
            <p:ph type="dt" sz="half" idx="10"/>
          </p:nvPr>
        </p:nvSpPr>
        <p:spPr/>
        <p:txBody>
          <a:bodyPr/>
          <a:lstStyle/>
          <a:p>
            <a:fld id="{966BD0CE-88ED-4E80-8857-A0AF21BD30DF}" type="datetimeFigureOut">
              <a:rPr lang="en-US" smtClean="0"/>
              <a:t>4/26/2018</a:t>
            </a:fld>
            <a:endParaRPr lang="en-US"/>
          </a:p>
        </p:txBody>
      </p:sp>
      <p:sp>
        <p:nvSpPr>
          <p:cNvPr id="5" name="Footer Placeholder 4">
            <a:extLst>
              <a:ext uri="{FF2B5EF4-FFF2-40B4-BE49-F238E27FC236}">
                <a16:creationId xmlns:a16="http://schemas.microsoft.com/office/drawing/2014/main" id="{A3C9FD84-F1E1-49F8-8987-EE3D2ABC5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1754C-D79F-4204-989A-B2264ED9B029}"/>
              </a:ext>
            </a:extLst>
          </p:cNvPr>
          <p:cNvSpPr>
            <a:spLocks noGrp="1"/>
          </p:cNvSpPr>
          <p:nvPr>
            <p:ph type="sldNum" sz="quarter" idx="12"/>
          </p:nvPr>
        </p:nvSpPr>
        <p:spPr/>
        <p:txBody>
          <a:bodyPr/>
          <a:lstStyle/>
          <a:p>
            <a:fld id="{9826922A-5D90-4981-8814-7BA0B215380A}" type="slidenum">
              <a:rPr lang="en-US" smtClean="0"/>
              <a:t>‹#›</a:t>
            </a:fld>
            <a:endParaRPr lang="en-US"/>
          </a:p>
        </p:txBody>
      </p:sp>
    </p:spTree>
    <p:extLst>
      <p:ext uri="{BB962C8B-B14F-4D97-AF65-F5344CB8AC3E}">
        <p14:creationId xmlns:p14="http://schemas.microsoft.com/office/powerpoint/2010/main" val="169435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69A6-DD84-4143-8400-AB9638A02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5F118-4BFF-4326-BA66-7C1AF647AF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C13FE-3F81-4F3C-A62A-C5A1BBEFF024}"/>
              </a:ext>
            </a:extLst>
          </p:cNvPr>
          <p:cNvSpPr>
            <a:spLocks noGrp="1"/>
          </p:cNvSpPr>
          <p:nvPr>
            <p:ph type="dt" sz="half" idx="10"/>
          </p:nvPr>
        </p:nvSpPr>
        <p:spPr/>
        <p:txBody>
          <a:bodyPr/>
          <a:lstStyle/>
          <a:p>
            <a:fld id="{966BD0CE-88ED-4E80-8857-A0AF21BD30DF}" type="datetimeFigureOut">
              <a:rPr lang="en-US" smtClean="0"/>
              <a:t>4/26/2018</a:t>
            </a:fld>
            <a:endParaRPr lang="en-US"/>
          </a:p>
        </p:txBody>
      </p:sp>
      <p:sp>
        <p:nvSpPr>
          <p:cNvPr id="5" name="Footer Placeholder 4">
            <a:extLst>
              <a:ext uri="{FF2B5EF4-FFF2-40B4-BE49-F238E27FC236}">
                <a16:creationId xmlns:a16="http://schemas.microsoft.com/office/drawing/2014/main" id="{7802EFD0-10CF-4E6D-BD6A-6F8419463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FBABF-8858-4E95-974A-6EBB683B8AE9}"/>
              </a:ext>
            </a:extLst>
          </p:cNvPr>
          <p:cNvSpPr>
            <a:spLocks noGrp="1"/>
          </p:cNvSpPr>
          <p:nvPr>
            <p:ph type="sldNum" sz="quarter" idx="12"/>
          </p:nvPr>
        </p:nvSpPr>
        <p:spPr/>
        <p:txBody>
          <a:bodyPr/>
          <a:lstStyle/>
          <a:p>
            <a:fld id="{9826922A-5D90-4981-8814-7BA0B215380A}" type="slidenum">
              <a:rPr lang="en-US" smtClean="0"/>
              <a:t>‹#›</a:t>
            </a:fld>
            <a:endParaRPr lang="en-US"/>
          </a:p>
        </p:txBody>
      </p:sp>
    </p:spTree>
    <p:extLst>
      <p:ext uri="{BB962C8B-B14F-4D97-AF65-F5344CB8AC3E}">
        <p14:creationId xmlns:p14="http://schemas.microsoft.com/office/powerpoint/2010/main" val="174563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381000" y="7"/>
            <a:ext cx="8382000" cy="5162348"/>
            <a:chOff x="381000" y="-18750"/>
            <a:chExt cx="8382000" cy="5181000"/>
          </a:xfrm>
        </p:grpSpPr>
        <p:cxnSp>
          <p:nvCxnSpPr>
            <p:cNvPr id="7" name="Shape 7"/>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Shape 8"/>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Shape 9"/>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Shape 10"/>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Shape 1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Shape 12"/>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Shape 13"/>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Shape 14"/>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Shape 15"/>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Shape 16"/>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Shape 17"/>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Shape 18"/>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Shape 19"/>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Shape 20"/>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Shape 2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Shape 22"/>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Shape 23"/>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Shape 24"/>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Shape 25"/>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Shape 26"/>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Shape 27"/>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Shape 28"/>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Shape 29"/>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Shape 30"/>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0" r:id="rId3"/>
    <p:sldLayoutId id="2147483661"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40.png"/><Relationship Id="rId3" Type="http://schemas.openxmlformats.org/officeDocument/2006/relationships/image" Target="../media/image570.png"/><Relationship Id="rId7" Type="http://schemas.openxmlformats.org/officeDocument/2006/relationships/image" Target="../media/image42.pn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49.png"/><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611.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6.png"/><Relationship Id="rId3" Type="http://schemas.openxmlformats.org/officeDocument/2006/relationships/image" Target="../media/image300.png"/><Relationship Id="rId7" Type="http://schemas.openxmlformats.org/officeDocument/2006/relationships/image" Target="../media/image770.png"/><Relationship Id="rId12" Type="http://schemas.openxmlformats.org/officeDocument/2006/relationships/image" Target="../media/image75.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60.png"/><Relationship Id="rId11" Type="http://schemas.openxmlformats.org/officeDocument/2006/relationships/image" Target="../media/image74.png"/><Relationship Id="rId5" Type="http://schemas.openxmlformats.org/officeDocument/2006/relationships/image" Target="../media/image750.png"/><Relationship Id="rId10" Type="http://schemas.openxmlformats.org/officeDocument/2006/relationships/image" Target="../media/image73.png"/><Relationship Id="rId4" Type="http://schemas.openxmlformats.org/officeDocument/2006/relationships/image" Target="../media/image740.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3.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9.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10.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20.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10.png"/><Relationship Id="rId2" Type="http://schemas.openxmlformats.org/officeDocument/2006/relationships/image" Target="../media/image38.png"/><Relationship Id="rId16"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300.png"/><Relationship Id="rId5" Type="http://schemas.openxmlformats.org/officeDocument/2006/relationships/image" Target="../media/image41.png"/><Relationship Id="rId15" Type="http://schemas.openxmlformats.org/officeDocument/2006/relationships/image" Target="../media/image340.png"/><Relationship Id="rId10" Type="http://schemas.openxmlformats.org/officeDocument/2006/relationships/image" Target="../media/image290.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0.png"/><Relationship Id="rId3" Type="http://schemas.openxmlformats.org/officeDocument/2006/relationships/image" Target="../media/image370.png"/><Relationship Id="rId7" Type="http://schemas.openxmlformats.org/officeDocument/2006/relationships/image" Target="../media/image410.png"/><Relationship Id="rId12" Type="http://schemas.openxmlformats.org/officeDocument/2006/relationships/image" Target="../media/image49.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image" Target="../media/image48.png"/><Relationship Id="rId5" Type="http://schemas.openxmlformats.org/officeDocument/2006/relationships/image" Target="../media/image390.png"/><Relationship Id="rId10" Type="http://schemas.openxmlformats.org/officeDocument/2006/relationships/image" Target="../media/image47.png"/><Relationship Id="rId4" Type="http://schemas.openxmlformats.org/officeDocument/2006/relationships/image" Target="../media/image380.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0" y="3343900"/>
            <a:ext cx="8951843" cy="992440"/>
          </a:xfrm>
          <a:prstGeom prst="rect">
            <a:avLst/>
          </a:prstGeom>
        </p:spPr>
        <p:txBody>
          <a:bodyPr spcFirstLastPara="1" wrap="square" lIns="91425" tIns="91425" rIns="91425" bIns="91425" anchor="ctr" anchorCtr="0">
            <a:noAutofit/>
          </a:bodyPr>
          <a:lstStyle/>
          <a:p>
            <a:pPr lvl="0"/>
            <a:r>
              <a:rPr lang="en-US" dirty="0"/>
              <a:t>Random talk about</a:t>
            </a:r>
            <a:br>
              <a:rPr lang="en-US" dirty="0"/>
            </a:br>
            <a:r>
              <a:rPr lang="en-US" dirty="0"/>
              <a:t>coin toss and dipole above surface</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38E33C-F89A-40EE-8629-2473DE407357}"/>
              </a:ext>
            </a:extLst>
          </p:cNvPr>
          <p:cNvSpPr txBox="1">
            <a:spLocks/>
          </p:cNvSpPr>
          <p:nvPr/>
        </p:nvSpPr>
        <p:spPr>
          <a:xfrm>
            <a:off x="0" y="0"/>
            <a:ext cx="5121230" cy="425002"/>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a:t>Reflection by a nonlocal medium- the SCIB model</a:t>
            </a:r>
          </a:p>
        </p:txBody>
      </p:sp>
      <p:pic>
        <p:nvPicPr>
          <p:cNvPr id="6" name="Picture 5">
            <a:extLst>
              <a:ext uri="{FF2B5EF4-FFF2-40B4-BE49-F238E27FC236}">
                <a16:creationId xmlns:a16="http://schemas.microsoft.com/office/drawing/2014/main" id="{BC42D28C-9C5F-401F-B4AA-AF1B3BA8E330}"/>
              </a:ext>
            </a:extLst>
          </p:cNvPr>
          <p:cNvPicPr>
            <a:picLocks noChangeAspect="1"/>
          </p:cNvPicPr>
          <p:nvPr/>
        </p:nvPicPr>
        <p:blipFill>
          <a:blip r:embed="rId2"/>
          <a:stretch>
            <a:fillRect/>
          </a:stretch>
        </p:blipFill>
        <p:spPr>
          <a:xfrm>
            <a:off x="2472042" y="425002"/>
            <a:ext cx="2968098" cy="1215563"/>
          </a:xfrm>
          <a:prstGeom prst="rect">
            <a:avLst/>
          </a:prstGeom>
        </p:spPr>
      </p:pic>
      <p:pic>
        <p:nvPicPr>
          <p:cNvPr id="7" name="Picture 6">
            <a:extLst>
              <a:ext uri="{FF2B5EF4-FFF2-40B4-BE49-F238E27FC236}">
                <a16:creationId xmlns:a16="http://schemas.microsoft.com/office/drawing/2014/main" id="{5ABFAF95-7E00-4907-9E4C-60616354CC40}"/>
              </a:ext>
            </a:extLst>
          </p:cNvPr>
          <p:cNvPicPr>
            <a:picLocks noChangeAspect="1"/>
          </p:cNvPicPr>
          <p:nvPr/>
        </p:nvPicPr>
        <p:blipFill>
          <a:blip r:embed="rId3"/>
          <a:stretch>
            <a:fillRect/>
          </a:stretch>
        </p:blipFill>
        <p:spPr>
          <a:xfrm>
            <a:off x="2696067" y="1640565"/>
            <a:ext cx="3458846" cy="990234"/>
          </a:xfrm>
          <a:prstGeom prst="rect">
            <a:avLst/>
          </a:prstGeom>
        </p:spPr>
      </p:pic>
      <p:pic>
        <p:nvPicPr>
          <p:cNvPr id="8" name="Picture 7">
            <a:extLst>
              <a:ext uri="{FF2B5EF4-FFF2-40B4-BE49-F238E27FC236}">
                <a16:creationId xmlns:a16="http://schemas.microsoft.com/office/drawing/2014/main" id="{F19741B7-D02F-40F5-8ACA-A47F755FECB7}"/>
              </a:ext>
            </a:extLst>
          </p:cNvPr>
          <p:cNvPicPr>
            <a:picLocks noChangeAspect="1"/>
          </p:cNvPicPr>
          <p:nvPr/>
        </p:nvPicPr>
        <p:blipFill>
          <a:blip r:embed="rId4"/>
          <a:stretch>
            <a:fillRect/>
          </a:stretch>
        </p:blipFill>
        <p:spPr>
          <a:xfrm>
            <a:off x="2472042" y="2721884"/>
            <a:ext cx="6234122" cy="268487"/>
          </a:xfrm>
          <a:prstGeom prst="rect">
            <a:avLst/>
          </a:prstGeom>
        </p:spPr>
      </p:pic>
      <p:pic>
        <p:nvPicPr>
          <p:cNvPr id="9" name="Picture 8">
            <a:extLst>
              <a:ext uri="{FF2B5EF4-FFF2-40B4-BE49-F238E27FC236}">
                <a16:creationId xmlns:a16="http://schemas.microsoft.com/office/drawing/2014/main" id="{AF299642-8F04-40CC-87B0-28EE0917DA4B}"/>
              </a:ext>
            </a:extLst>
          </p:cNvPr>
          <p:cNvPicPr>
            <a:picLocks noChangeAspect="1"/>
          </p:cNvPicPr>
          <p:nvPr/>
        </p:nvPicPr>
        <p:blipFill>
          <a:blip r:embed="rId5"/>
          <a:stretch>
            <a:fillRect/>
          </a:stretch>
        </p:blipFill>
        <p:spPr>
          <a:xfrm>
            <a:off x="2472042" y="2990371"/>
            <a:ext cx="5504140" cy="1217620"/>
          </a:xfrm>
          <a:prstGeom prst="rect">
            <a:avLst/>
          </a:prstGeom>
        </p:spPr>
      </p:pic>
    </p:spTree>
    <p:extLst>
      <p:ext uri="{BB962C8B-B14F-4D97-AF65-F5344CB8AC3E}">
        <p14:creationId xmlns:p14="http://schemas.microsoft.com/office/powerpoint/2010/main" val="21752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C5722F-1030-4EA9-A256-EEAEC2EFA59D}"/>
              </a:ext>
            </a:extLst>
          </p:cNvPr>
          <p:cNvSpPr txBox="1">
            <a:spLocks/>
          </p:cNvSpPr>
          <p:nvPr/>
        </p:nvSpPr>
        <p:spPr>
          <a:xfrm>
            <a:off x="0" y="0"/>
            <a:ext cx="5121230" cy="425002"/>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a:t>Reflection by a nonlocal medium- the SCIB model</a:t>
            </a:r>
          </a:p>
        </p:txBody>
      </p:sp>
      <p:sp>
        <p:nvSpPr>
          <p:cNvPr id="6" name="Rectangle 5">
            <a:extLst>
              <a:ext uri="{FF2B5EF4-FFF2-40B4-BE49-F238E27FC236}">
                <a16:creationId xmlns:a16="http://schemas.microsoft.com/office/drawing/2014/main" id="{E897D141-494C-4729-809C-B34DFF54C997}"/>
              </a:ext>
            </a:extLst>
          </p:cNvPr>
          <p:cNvSpPr/>
          <p:nvPr/>
        </p:nvSpPr>
        <p:spPr>
          <a:xfrm>
            <a:off x="621311" y="456461"/>
            <a:ext cx="8153856" cy="276999"/>
          </a:xfrm>
          <a:prstGeom prst="rect">
            <a:avLst/>
          </a:prstGeom>
        </p:spPr>
        <p:txBody>
          <a:bodyPr wrap="square">
            <a:spAutoFit/>
          </a:bodyPr>
          <a:lstStyle/>
          <a:p>
            <a:r>
              <a:rPr lang="en-US" sz="1200" dirty="0"/>
              <a:t>It has become customary to extend the model by using instead the quantum infinite medium dielectric constants.</a:t>
            </a:r>
          </a:p>
        </p:txBody>
      </p:sp>
      <p:pic>
        <p:nvPicPr>
          <p:cNvPr id="7" name="Picture 6">
            <a:extLst>
              <a:ext uri="{FF2B5EF4-FFF2-40B4-BE49-F238E27FC236}">
                <a16:creationId xmlns:a16="http://schemas.microsoft.com/office/drawing/2014/main" id="{3CAE201D-EF9D-4EB6-A7C4-2CBF458918AD}"/>
              </a:ext>
            </a:extLst>
          </p:cNvPr>
          <p:cNvPicPr>
            <a:picLocks noChangeAspect="1"/>
          </p:cNvPicPr>
          <p:nvPr/>
        </p:nvPicPr>
        <p:blipFill>
          <a:blip r:embed="rId2"/>
          <a:stretch>
            <a:fillRect/>
          </a:stretch>
        </p:blipFill>
        <p:spPr>
          <a:xfrm>
            <a:off x="1276874" y="958007"/>
            <a:ext cx="6345688" cy="3227485"/>
          </a:xfrm>
          <a:prstGeom prst="rect">
            <a:avLst/>
          </a:prstGeom>
        </p:spPr>
      </p:pic>
    </p:spTree>
    <p:extLst>
      <p:ext uri="{BB962C8B-B14F-4D97-AF65-F5344CB8AC3E}">
        <p14:creationId xmlns:p14="http://schemas.microsoft.com/office/powerpoint/2010/main" val="33099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0F39-EE2E-495B-A585-5BE1EACEC3D2}"/>
              </a:ext>
            </a:extLst>
          </p:cNvPr>
          <p:cNvSpPr>
            <a:spLocks noGrp="1"/>
          </p:cNvSpPr>
          <p:nvPr>
            <p:ph type="title"/>
          </p:nvPr>
        </p:nvSpPr>
        <p:spPr>
          <a:xfrm>
            <a:off x="0" y="0"/>
            <a:ext cx="2963316" cy="425175"/>
          </a:xfrm>
        </p:spPr>
        <p:txBody>
          <a:bodyPr/>
          <a:lstStyle/>
          <a:p>
            <a:r>
              <a:rPr lang="en-US" dirty="0"/>
              <a:t>Quasi-static approximation</a:t>
            </a:r>
          </a:p>
        </p:txBody>
      </p:sp>
      <p:pic>
        <p:nvPicPr>
          <p:cNvPr id="5" name="Picture 4">
            <a:extLst>
              <a:ext uri="{FF2B5EF4-FFF2-40B4-BE49-F238E27FC236}">
                <a16:creationId xmlns:a16="http://schemas.microsoft.com/office/drawing/2014/main" id="{3A83AFE2-D59B-47DE-B9AD-E700D92B1630}"/>
              </a:ext>
            </a:extLst>
          </p:cNvPr>
          <p:cNvPicPr>
            <a:picLocks noChangeAspect="1"/>
          </p:cNvPicPr>
          <p:nvPr/>
        </p:nvPicPr>
        <p:blipFill>
          <a:blip r:embed="rId2"/>
          <a:stretch>
            <a:fillRect/>
          </a:stretch>
        </p:blipFill>
        <p:spPr>
          <a:xfrm>
            <a:off x="2831154" y="776107"/>
            <a:ext cx="3211614" cy="30547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7DEF2A-6D6A-4BA3-AB33-72B69566BD26}"/>
                  </a:ext>
                </a:extLst>
              </p:cNvPr>
              <p:cNvSpPr/>
              <p:nvPr/>
            </p:nvSpPr>
            <p:spPr>
              <a:xfrm>
                <a:off x="81170" y="1104486"/>
                <a:ext cx="10533777" cy="276999"/>
              </a:xfrm>
              <a:prstGeom prst="rect">
                <a:avLst/>
              </a:prstGeom>
            </p:spPr>
            <p:txBody>
              <a:bodyPr wrap="square">
                <a:spAutoFit/>
              </a:bodyPr>
              <a:lstStyle/>
              <a:p>
                <a:r>
                  <a:rPr lang="en-US" sz="1200" dirty="0"/>
                  <a:t>In next order the terms of order </a:t>
                </a:r>
                <a14:m>
                  <m:oMath xmlns:m="http://schemas.openxmlformats.org/officeDocument/2006/math">
                    <m:sSup>
                      <m:sSupPr>
                        <m:ctrlPr>
                          <a:rPr lang="en-US" sz="1200" b="0" i="1" dirty="0" smtClean="0">
                            <a:latin typeface="Cambria Math" panose="02040503050406030204" pitchFamily="18" charset="0"/>
                          </a:rPr>
                        </m:ctrlPr>
                      </m:sSupPr>
                      <m:e>
                        <m:r>
                          <a:rPr lang="en-US" sz="1200" i="1" dirty="0" smtClean="0">
                            <a:latin typeface="Cambria Math" panose="02040503050406030204" pitchFamily="18" charset="0"/>
                          </a:rPr>
                          <m:t>𝑐</m:t>
                        </m:r>
                      </m:e>
                      <m:sup>
                        <m:r>
                          <a:rPr lang="en-US" sz="1200" b="0" i="1" dirty="0" smtClean="0">
                            <a:latin typeface="Cambria Math" panose="02040503050406030204" pitchFamily="18" charset="0"/>
                          </a:rPr>
                          <m:t>−1</m:t>
                        </m:r>
                      </m:sup>
                    </m:sSup>
                  </m:oMath>
                </a14:m>
                <a:r>
                  <a:rPr lang="en-US" sz="1200" dirty="0"/>
                  <a:t> are kept in Ampere’s law, and the magnetic field is determined from</a:t>
                </a:r>
              </a:p>
            </p:txBody>
          </p:sp>
        </mc:Choice>
        <mc:Fallback xmlns="">
          <p:sp>
            <p:nvSpPr>
              <p:cNvPr id="6" name="Rectangle 5">
                <a:extLst>
                  <a:ext uri="{FF2B5EF4-FFF2-40B4-BE49-F238E27FC236}">
                    <a16:creationId xmlns:a16="http://schemas.microsoft.com/office/drawing/2014/main" id="{457DEF2A-6D6A-4BA3-AB33-72B69566BD26}"/>
                  </a:ext>
                </a:extLst>
              </p:cNvPr>
              <p:cNvSpPr>
                <a:spLocks noRot="1" noChangeAspect="1" noMove="1" noResize="1" noEditPoints="1" noAdjustHandles="1" noChangeArrowheads="1" noChangeShapeType="1" noTextEdit="1"/>
              </p:cNvSpPr>
              <p:nvPr/>
            </p:nvSpPr>
            <p:spPr>
              <a:xfrm>
                <a:off x="81170" y="1104486"/>
                <a:ext cx="10533777" cy="276999"/>
              </a:xfrm>
              <a:prstGeom prst="rect">
                <a:avLst/>
              </a:prstGeom>
              <a:blipFill>
                <a:blip r:embed="rId3"/>
                <a:stretch>
                  <a:fillRect t="-2174" b="-1304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0453F88-DA0E-4C81-B939-A6F024D282E6}"/>
              </a:ext>
            </a:extLst>
          </p:cNvPr>
          <p:cNvPicPr>
            <a:picLocks noChangeAspect="1"/>
          </p:cNvPicPr>
          <p:nvPr/>
        </p:nvPicPr>
        <p:blipFill>
          <a:blip r:embed="rId4"/>
          <a:stretch>
            <a:fillRect/>
          </a:stretch>
        </p:blipFill>
        <p:spPr>
          <a:xfrm>
            <a:off x="2702479" y="1401159"/>
            <a:ext cx="3578032" cy="461682"/>
          </a:xfrm>
          <a:prstGeom prst="rect">
            <a:avLst/>
          </a:prstGeom>
        </p:spPr>
      </p:pic>
      <p:pic>
        <p:nvPicPr>
          <p:cNvPr id="8" name="Picture 7">
            <a:extLst>
              <a:ext uri="{FF2B5EF4-FFF2-40B4-BE49-F238E27FC236}">
                <a16:creationId xmlns:a16="http://schemas.microsoft.com/office/drawing/2014/main" id="{C7A4627A-71B2-4505-A89F-3BF2C03D4F6F}"/>
              </a:ext>
            </a:extLst>
          </p:cNvPr>
          <p:cNvPicPr>
            <a:picLocks noChangeAspect="1"/>
          </p:cNvPicPr>
          <p:nvPr/>
        </p:nvPicPr>
        <p:blipFill>
          <a:blip r:embed="rId5"/>
          <a:stretch>
            <a:fillRect/>
          </a:stretch>
        </p:blipFill>
        <p:spPr>
          <a:xfrm>
            <a:off x="2068419" y="2987831"/>
            <a:ext cx="1829055" cy="381053"/>
          </a:xfrm>
          <a:prstGeom prst="rect">
            <a:avLst/>
          </a:prstGeom>
        </p:spPr>
      </p:pic>
      <p:pic>
        <p:nvPicPr>
          <p:cNvPr id="9" name="Picture 8">
            <a:extLst>
              <a:ext uri="{FF2B5EF4-FFF2-40B4-BE49-F238E27FC236}">
                <a16:creationId xmlns:a16="http://schemas.microsoft.com/office/drawing/2014/main" id="{690AA5E6-C758-476E-BB94-6239077C8F38}"/>
              </a:ext>
            </a:extLst>
          </p:cNvPr>
          <p:cNvPicPr>
            <a:picLocks noChangeAspect="1"/>
          </p:cNvPicPr>
          <p:nvPr/>
        </p:nvPicPr>
        <p:blipFill>
          <a:blip r:embed="rId6"/>
          <a:stretch>
            <a:fillRect/>
          </a:stretch>
        </p:blipFill>
        <p:spPr>
          <a:xfrm>
            <a:off x="799040" y="3628812"/>
            <a:ext cx="2427389" cy="325320"/>
          </a:xfrm>
          <a:prstGeom prst="rect">
            <a:avLst/>
          </a:prstGeom>
        </p:spPr>
      </p:pic>
      <p:pic>
        <p:nvPicPr>
          <p:cNvPr id="10" name="Picture 9">
            <a:extLst>
              <a:ext uri="{FF2B5EF4-FFF2-40B4-BE49-F238E27FC236}">
                <a16:creationId xmlns:a16="http://schemas.microsoft.com/office/drawing/2014/main" id="{EB0733A9-9F1D-4A4D-9797-D59FB049525A}"/>
              </a:ext>
            </a:extLst>
          </p:cNvPr>
          <p:cNvPicPr>
            <a:picLocks noChangeAspect="1"/>
          </p:cNvPicPr>
          <p:nvPr/>
        </p:nvPicPr>
        <p:blipFill>
          <a:blip r:embed="rId7"/>
          <a:stretch>
            <a:fillRect/>
          </a:stretch>
        </p:blipFill>
        <p:spPr>
          <a:xfrm>
            <a:off x="255123" y="2060244"/>
            <a:ext cx="3991532" cy="342339"/>
          </a:xfrm>
          <a:prstGeom prst="rect">
            <a:avLst/>
          </a:prstGeom>
        </p:spPr>
      </p:pic>
      <p:pic>
        <p:nvPicPr>
          <p:cNvPr id="11" name="Picture 10">
            <a:extLst>
              <a:ext uri="{FF2B5EF4-FFF2-40B4-BE49-F238E27FC236}">
                <a16:creationId xmlns:a16="http://schemas.microsoft.com/office/drawing/2014/main" id="{0D23C618-BC48-403C-BEBD-1FD47BCEB046}"/>
              </a:ext>
            </a:extLst>
          </p:cNvPr>
          <p:cNvPicPr>
            <a:picLocks noChangeAspect="1"/>
          </p:cNvPicPr>
          <p:nvPr/>
        </p:nvPicPr>
        <p:blipFill>
          <a:blip r:embed="rId8"/>
          <a:stretch>
            <a:fillRect/>
          </a:stretch>
        </p:blipFill>
        <p:spPr>
          <a:xfrm>
            <a:off x="255123" y="2491409"/>
            <a:ext cx="3345328" cy="367267"/>
          </a:xfrm>
          <a:prstGeom prst="rect">
            <a:avLst/>
          </a:prstGeom>
        </p:spPr>
      </p:pic>
      <p:sp>
        <p:nvSpPr>
          <p:cNvPr id="12" name="Arrow: Down 11">
            <a:extLst>
              <a:ext uri="{FF2B5EF4-FFF2-40B4-BE49-F238E27FC236}">
                <a16:creationId xmlns:a16="http://schemas.microsoft.com/office/drawing/2014/main" id="{EBAB4C52-8DD3-4621-B229-304FA8493729}"/>
              </a:ext>
            </a:extLst>
          </p:cNvPr>
          <p:cNvSpPr/>
          <p:nvPr/>
        </p:nvSpPr>
        <p:spPr>
          <a:xfrm>
            <a:off x="1775597" y="2975370"/>
            <a:ext cx="292822" cy="604761"/>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92E7300-9650-417F-8594-E9435447D869}"/>
                  </a:ext>
                </a:extLst>
              </p:cNvPr>
              <p:cNvSpPr txBox="1"/>
              <p:nvPr/>
            </p:nvSpPr>
            <p:spPr>
              <a:xfrm>
                <a:off x="643082" y="3923858"/>
                <a:ext cx="950581" cy="376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12</m:t>
                          </m:r>
                        </m:sub>
                        <m:sup>
                          <m:r>
                            <a:rPr lang="en-US" b="0" i="1" smtClean="0">
                              <a:latin typeface="Cambria Math" panose="02040503050406030204" pitchFamily="18" charset="0"/>
                            </a:rPr>
                            <m:t>𝑆</m:t>
                          </m:r>
                        </m:sup>
                      </m:sSubSup>
                      <m:r>
                        <a:rPr lang="en-US" b="0" i="1" smtClean="0">
                          <a:latin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392E7300-9650-417F-8594-E9435447D869}"/>
                  </a:ext>
                </a:extLst>
              </p:cNvPr>
              <p:cNvSpPr txBox="1">
                <a:spLocks noRot="1" noChangeAspect="1" noMove="1" noResize="1" noEditPoints="1" noAdjustHandles="1" noChangeArrowheads="1" noChangeShapeType="1" noTextEdit="1"/>
              </p:cNvSpPr>
              <p:nvPr/>
            </p:nvSpPr>
            <p:spPr>
              <a:xfrm>
                <a:off x="643082" y="3923858"/>
                <a:ext cx="950581" cy="376578"/>
              </a:xfrm>
              <a:prstGeom prst="rect">
                <a:avLst/>
              </a:prstGeom>
              <a:blipFill>
                <a:blip r:embed="rId9"/>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DF91FE-C4A5-417F-B2F0-D9D7F50B6092}"/>
              </a:ext>
            </a:extLst>
          </p:cNvPr>
          <p:cNvPicPr>
            <a:picLocks noChangeAspect="1"/>
          </p:cNvPicPr>
          <p:nvPr/>
        </p:nvPicPr>
        <p:blipFill>
          <a:blip r:embed="rId10"/>
          <a:stretch>
            <a:fillRect/>
          </a:stretch>
        </p:blipFill>
        <p:spPr>
          <a:xfrm>
            <a:off x="4123624" y="3662876"/>
            <a:ext cx="5020376" cy="734323"/>
          </a:xfrm>
          <a:prstGeom prst="rect">
            <a:avLst/>
          </a:prstGeom>
        </p:spPr>
      </p:pic>
      <p:pic>
        <p:nvPicPr>
          <p:cNvPr id="15" name="Picture 14">
            <a:extLst>
              <a:ext uri="{FF2B5EF4-FFF2-40B4-BE49-F238E27FC236}">
                <a16:creationId xmlns:a16="http://schemas.microsoft.com/office/drawing/2014/main" id="{39F9063D-A82C-4387-8E50-8D778B39A72C}"/>
              </a:ext>
            </a:extLst>
          </p:cNvPr>
          <p:cNvPicPr>
            <a:picLocks noChangeAspect="1"/>
          </p:cNvPicPr>
          <p:nvPr/>
        </p:nvPicPr>
        <p:blipFill>
          <a:blip r:embed="rId11"/>
          <a:stretch>
            <a:fillRect/>
          </a:stretch>
        </p:blipFill>
        <p:spPr>
          <a:xfrm>
            <a:off x="6280511" y="2054504"/>
            <a:ext cx="1367682" cy="451120"/>
          </a:xfrm>
          <a:prstGeom prst="rect">
            <a:avLst/>
          </a:prstGeom>
        </p:spPr>
      </p:pic>
      <p:pic>
        <p:nvPicPr>
          <p:cNvPr id="16" name="Picture 15">
            <a:extLst>
              <a:ext uri="{FF2B5EF4-FFF2-40B4-BE49-F238E27FC236}">
                <a16:creationId xmlns:a16="http://schemas.microsoft.com/office/drawing/2014/main" id="{E4A98494-33CD-4D89-8D3E-0E917740FFE9}"/>
              </a:ext>
            </a:extLst>
          </p:cNvPr>
          <p:cNvPicPr>
            <a:picLocks noChangeAspect="1"/>
          </p:cNvPicPr>
          <p:nvPr/>
        </p:nvPicPr>
        <p:blipFill>
          <a:blip r:embed="rId12"/>
          <a:stretch>
            <a:fillRect/>
          </a:stretch>
        </p:blipFill>
        <p:spPr>
          <a:xfrm>
            <a:off x="5238397" y="2491409"/>
            <a:ext cx="3187316" cy="592841"/>
          </a:xfrm>
          <a:prstGeom prst="rect">
            <a:avLst/>
          </a:prstGeom>
        </p:spPr>
      </p:pic>
      <p:sp>
        <p:nvSpPr>
          <p:cNvPr id="17" name="Arrow: Down 16">
            <a:extLst>
              <a:ext uri="{FF2B5EF4-FFF2-40B4-BE49-F238E27FC236}">
                <a16:creationId xmlns:a16="http://schemas.microsoft.com/office/drawing/2014/main" id="{CCA970F0-D918-4257-A641-40E129615FFE}"/>
              </a:ext>
            </a:extLst>
          </p:cNvPr>
          <p:cNvSpPr/>
          <p:nvPr/>
        </p:nvSpPr>
        <p:spPr>
          <a:xfrm>
            <a:off x="6832055" y="3084250"/>
            <a:ext cx="292822" cy="592841"/>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C4D4D46-3528-4DA7-856D-0534BDE7090C}"/>
              </a:ext>
            </a:extLst>
          </p:cNvPr>
          <p:cNvPicPr>
            <a:picLocks noChangeAspect="1"/>
          </p:cNvPicPr>
          <p:nvPr/>
        </p:nvPicPr>
        <p:blipFill>
          <a:blip r:embed="rId5"/>
          <a:stretch>
            <a:fillRect/>
          </a:stretch>
        </p:blipFill>
        <p:spPr>
          <a:xfrm>
            <a:off x="7194411" y="3134192"/>
            <a:ext cx="1829055" cy="381053"/>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5BF02A0-87C4-49C2-B8C8-6270E231FEB5}"/>
                  </a:ext>
                </a:extLst>
              </p:cNvPr>
              <p:cNvSpPr/>
              <p:nvPr/>
            </p:nvSpPr>
            <p:spPr>
              <a:xfrm>
                <a:off x="81170" y="437827"/>
                <a:ext cx="8330968" cy="276999"/>
              </a:xfrm>
              <a:prstGeom prst="rect">
                <a:avLst/>
              </a:prstGeom>
            </p:spPr>
            <p:txBody>
              <a:bodyPr wrap="square">
                <a:spAutoFit/>
              </a:bodyPr>
              <a:lstStyle/>
              <a:p>
                <a:r>
                  <a:rPr lang="en-US" sz="1200" dirty="0"/>
                  <a:t>The zeroth-order quasi-static equations are obtained by formally setting </a:t>
                </a:r>
                <a14:m>
                  <m:oMath xmlns:m="http://schemas.openxmlformats.org/officeDocument/2006/math">
                    <m:r>
                      <a:rPr lang="en-US" sz="1200" b="0" i="1" smtClean="0">
                        <a:latin typeface="Cambria Math" panose="02040503050406030204" pitchFamily="18" charset="0"/>
                      </a:rPr>
                      <m:t>𝑐</m:t>
                    </m:r>
                    <m:r>
                      <a:rPr lang="en-US" sz="1200" b="0" i="1" smtClean="0">
                        <a:latin typeface="Cambria Math" panose="02040503050406030204" pitchFamily="18" charset="0"/>
                      </a:rPr>
                      <m:t>=∞</m:t>
                    </m:r>
                  </m:oMath>
                </a14:m>
                <a:r>
                  <a:rPr lang="en-US" sz="1200" dirty="0"/>
                  <a:t> in Maxwell’s equations.</a:t>
                </a:r>
              </a:p>
            </p:txBody>
          </p:sp>
        </mc:Choice>
        <mc:Fallback xmlns="">
          <p:sp>
            <p:nvSpPr>
              <p:cNvPr id="19" name="Rectangle 18">
                <a:extLst>
                  <a:ext uri="{FF2B5EF4-FFF2-40B4-BE49-F238E27FC236}">
                    <a16:creationId xmlns:a16="http://schemas.microsoft.com/office/drawing/2014/main" id="{35BF02A0-87C4-49C2-B8C8-6270E231FEB5}"/>
                  </a:ext>
                </a:extLst>
              </p:cNvPr>
              <p:cNvSpPr>
                <a:spLocks noRot="1" noChangeAspect="1" noMove="1" noResize="1" noEditPoints="1" noAdjustHandles="1" noChangeArrowheads="1" noChangeShapeType="1" noTextEdit="1"/>
              </p:cNvSpPr>
              <p:nvPr/>
            </p:nvSpPr>
            <p:spPr>
              <a:xfrm>
                <a:off x="81170" y="437827"/>
                <a:ext cx="8330968" cy="276999"/>
              </a:xfrm>
              <a:prstGeom prst="rect">
                <a:avLst/>
              </a:prstGeom>
              <a:blipFill>
                <a:blip r:embed="rId13"/>
                <a:stretch>
                  <a:fillRect t="-4444" b="-15556"/>
                </a:stretch>
              </a:blipFill>
            </p:spPr>
            <p:txBody>
              <a:bodyPr/>
              <a:lstStyle/>
              <a:p>
                <a:r>
                  <a:rPr lang="en-US">
                    <a:noFill/>
                  </a:rPr>
                  <a:t> </a:t>
                </a:r>
              </a:p>
            </p:txBody>
          </p:sp>
        </mc:Fallback>
      </mc:AlternateContent>
    </p:spTree>
    <p:extLst>
      <p:ext uri="{BB962C8B-B14F-4D97-AF65-F5344CB8AC3E}">
        <p14:creationId xmlns:p14="http://schemas.microsoft.com/office/powerpoint/2010/main" val="3835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F787-2236-40B3-975B-BEF7EDE525DF}"/>
              </a:ext>
            </a:extLst>
          </p:cNvPr>
          <p:cNvSpPr>
            <a:spLocks noGrp="1"/>
          </p:cNvSpPr>
          <p:nvPr>
            <p:ph type="title"/>
          </p:nvPr>
        </p:nvSpPr>
        <p:spPr>
          <a:xfrm>
            <a:off x="0" y="0"/>
            <a:ext cx="5038725" cy="492675"/>
          </a:xfrm>
        </p:spPr>
        <p:txBody>
          <a:bodyPr/>
          <a:lstStyle/>
          <a:p>
            <a:r>
              <a:rPr lang="en-US" dirty="0"/>
              <a:t>Reflection by a nonlocal medium- the QIB model</a:t>
            </a:r>
          </a:p>
        </p:txBody>
      </p:sp>
      <p:sp>
        <p:nvSpPr>
          <p:cNvPr id="5" name="Rectangle 4">
            <a:extLst>
              <a:ext uri="{FF2B5EF4-FFF2-40B4-BE49-F238E27FC236}">
                <a16:creationId xmlns:a16="http://schemas.microsoft.com/office/drawing/2014/main" id="{75AD7EC3-C514-4057-8BC9-2FB2BB52DF3E}"/>
              </a:ext>
            </a:extLst>
          </p:cNvPr>
          <p:cNvSpPr/>
          <p:nvPr/>
        </p:nvSpPr>
        <p:spPr>
          <a:xfrm>
            <a:off x="0" y="560218"/>
            <a:ext cx="8738095" cy="276999"/>
          </a:xfrm>
          <a:prstGeom prst="rect">
            <a:avLst/>
          </a:prstGeom>
        </p:spPr>
        <p:txBody>
          <a:bodyPr wrap="square">
            <a:spAutoFit/>
          </a:bodyPr>
          <a:lstStyle/>
          <a:p>
            <a:r>
              <a:rPr lang="en-US" sz="1200" dirty="0"/>
              <a:t>Consider an ideal quantum gas of electrons filling a half-space with an infinite potential barrier at the surface.</a:t>
            </a:r>
          </a:p>
        </p:txBody>
      </p:sp>
      <p:sp>
        <p:nvSpPr>
          <p:cNvPr id="6" name="Rectangle 5">
            <a:extLst>
              <a:ext uri="{FF2B5EF4-FFF2-40B4-BE49-F238E27FC236}">
                <a16:creationId xmlns:a16="http://schemas.microsoft.com/office/drawing/2014/main" id="{2D072A6B-C92E-4F95-92F4-66B2AA743E53}"/>
              </a:ext>
            </a:extLst>
          </p:cNvPr>
          <p:cNvSpPr/>
          <p:nvPr/>
        </p:nvSpPr>
        <p:spPr>
          <a:xfrm>
            <a:off x="0" y="935538"/>
            <a:ext cx="9010650" cy="461665"/>
          </a:xfrm>
          <a:prstGeom prst="rect">
            <a:avLst/>
          </a:prstGeom>
        </p:spPr>
        <p:txBody>
          <a:bodyPr wrap="square">
            <a:spAutoFit/>
          </a:bodyPr>
          <a:lstStyle/>
          <a:p>
            <a:r>
              <a:rPr lang="en-US" sz="1200" dirty="0"/>
              <a:t>Assume that the background dielectric constant is unity and that the electron collision frequency is vanishingly small. We derive the linear response of this system to electric fields in the quasi-static approximation.</a:t>
            </a:r>
          </a:p>
        </p:txBody>
      </p:sp>
      <p:pic>
        <p:nvPicPr>
          <p:cNvPr id="7" name="Picture 6">
            <a:extLst>
              <a:ext uri="{FF2B5EF4-FFF2-40B4-BE49-F238E27FC236}">
                <a16:creationId xmlns:a16="http://schemas.microsoft.com/office/drawing/2014/main" id="{9ABE0C6F-DEF0-4FD5-AA85-7CE114F201F0}"/>
              </a:ext>
            </a:extLst>
          </p:cNvPr>
          <p:cNvPicPr>
            <a:picLocks noChangeAspect="1"/>
          </p:cNvPicPr>
          <p:nvPr/>
        </p:nvPicPr>
        <p:blipFill>
          <a:blip r:embed="rId2"/>
          <a:stretch>
            <a:fillRect/>
          </a:stretch>
        </p:blipFill>
        <p:spPr>
          <a:xfrm>
            <a:off x="719637" y="1515963"/>
            <a:ext cx="2461713" cy="362258"/>
          </a:xfrm>
          <a:prstGeom prst="rect">
            <a:avLst/>
          </a:prstGeom>
        </p:spPr>
      </p:pic>
      <p:pic>
        <p:nvPicPr>
          <p:cNvPr id="8" name="Picture 7">
            <a:extLst>
              <a:ext uri="{FF2B5EF4-FFF2-40B4-BE49-F238E27FC236}">
                <a16:creationId xmlns:a16="http://schemas.microsoft.com/office/drawing/2014/main" id="{85B4EE6F-C212-412C-8BD6-0994A66A8845}"/>
              </a:ext>
            </a:extLst>
          </p:cNvPr>
          <p:cNvPicPr>
            <a:picLocks noChangeAspect="1"/>
          </p:cNvPicPr>
          <p:nvPr/>
        </p:nvPicPr>
        <p:blipFill>
          <a:blip r:embed="rId3"/>
          <a:stretch>
            <a:fillRect/>
          </a:stretch>
        </p:blipFill>
        <p:spPr>
          <a:xfrm>
            <a:off x="95250" y="1900732"/>
            <a:ext cx="4410075" cy="410240"/>
          </a:xfrm>
          <a:prstGeom prst="rect">
            <a:avLst/>
          </a:prstGeom>
        </p:spPr>
      </p:pic>
      <p:pic>
        <p:nvPicPr>
          <p:cNvPr id="9" name="Picture 8">
            <a:extLst>
              <a:ext uri="{FF2B5EF4-FFF2-40B4-BE49-F238E27FC236}">
                <a16:creationId xmlns:a16="http://schemas.microsoft.com/office/drawing/2014/main" id="{C52DCF98-358F-41D8-93D1-93673974990B}"/>
              </a:ext>
            </a:extLst>
          </p:cNvPr>
          <p:cNvPicPr>
            <a:picLocks noChangeAspect="1"/>
          </p:cNvPicPr>
          <p:nvPr/>
        </p:nvPicPr>
        <p:blipFill>
          <a:blip r:embed="rId4"/>
          <a:stretch>
            <a:fillRect/>
          </a:stretch>
        </p:blipFill>
        <p:spPr>
          <a:xfrm>
            <a:off x="964504" y="2283256"/>
            <a:ext cx="1616772" cy="515390"/>
          </a:xfrm>
          <a:prstGeom prst="rect">
            <a:avLst/>
          </a:prstGeom>
        </p:spPr>
      </p:pic>
      <p:pic>
        <p:nvPicPr>
          <p:cNvPr id="10" name="Picture 9">
            <a:extLst>
              <a:ext uri="{FF2B5EF4-FFF2-40B4-BE49-F238E27FC236}">
                <a16:creationId xmlns:a16="http://schemas.microsoft.com/office/drawing/2014/main" id="{0FDFF274-FED9-40EF-A437-7E018400D02A}"/>
              </a:ext>
            </a:extLst>
          </p:cNvPr>
          <p:cNvPicPr>
            <a:picLocks noChangeAspect="1"/>
          </p:cNvPicPr>
          <p:nvPr/>
        </p:nvPicPr>
        <p:blipFill>
          <a:blip r:embed="rId5"/>
          <a:stretch>
            <a:fillRect/>
          </a:stretch>
        </p:blipFill>
        <p:spPr>
          <a:xfrm>
            <a:off x="1126480" y="2826265"/>
            <a:ext cx="1535784" cy="339489"/>
          </a:xfrm>
          <a:prstGeom prst="rect">
            <a:avLst/>
          </a:prstGeom>
        </p:spPr>
      </p:pic>
      <p:pic>
        <p:nvPicPr>
          <p:cNvPr id="11" name="Picture 10">
            <a:extLst>
              <a:ext uri="{FF2B5EF4-FFF2-40B4-BE49-F238E27FC236}">
                <a16:creationId xmlns:a16="http://schemas.microsoft.com/office/drawing/2014/main" id="{54D55ADB-2B3D-433D-BBC5-5437100F06C3}"/>
              </a:ext>
            </a:extLst>
          </p:cNvPr>
          <p:cNvPicPr>
            <a:picLocks noChangeAspect="1"/>
          </p:cNvPicPr>
          <p:nvPr/>
        </p:nvPicPr>
        <p:blipFill>
          <a:blip r:embed="rId6"/>
          <a:stretch>
            <a:fillRect/>
          </a:stretch>
        </p:blipFill>
        <p:spPr>
          <a:xfrm>
            <a:off x="1159882" y="3172126"/>
            <a:ext cx="1421394" cy="290929"/>
          </a:xfrm>
          <a:prstGeom prst="rect">
            <a:avLst/>
          </a:prstGeom>
        </p:spPr>
      </p:pic>
      <p:pic>
        <p:nvPicPr>
          <p:cNvPr id="12" name="Picture 11">
            <a:extLst>
              <a:ext uri="{FF2B5EF4-FFF2-40B4-BE49-F238E27FC236}">
                <a16:creationId xmlns:a16="http://schemas.microsoft.com/office/drawing/2014/main" id="{020E51D7-E51C-44F4-A955-D16A4B684480}"/>
              </a:ext>
            </a:extLst>
          </p:cNvPr>
          <p:cNvPicPr>
            <a:picLocks noChangeAspect="1"/>
          </p:cNvPicPr>
          <p:nvPr/>
        </p:nvPicPr>
        <p:blipFill>
          <a:blip r:embed="rId7"/>
          <a:stretch>
            <a:fillRect/>
          </a:stretch>
        </p:blipFill>
        <p:spPr>
          <a:xfrm>
            <a:off x="964504" y="3454664"/>
            <a:ext cx="1821589" cy="484714"/>
          </a:xfrm>
          <a:prstGeom prst="rect">
            <a:avLst/>
          </a:prstGeom>
        </p:spPr>
      </p:pic>
      <p:pic>
        <p:nvPicPr>
          <p:cNvPr id="13" name="Picture 12">
            <a:extLst>
              <a:ext uri="{FF2B5EF4-FFF2-40B4-BE49-F238E27FC236}">
                <a16:creationId xmlns:a16="http://schemas.microsoft.com/office/drawing/2014/main" id="{553F505F-647F-43B9-BEC7-32739B4DEA21}"/>
              </a:ext>
            </a:extLst>
          </p:cNvPr>
          <p:cNvPicPr>
            <a:picLocks noChangeAspect="1"/>
          </p:cNvPicPr>
          <p:nvPr/>
        </p:nvPicPr>
        <p:blipFill>
          <a:blip r:embed="rId8"/>
          <a:stretch>
            <a:fillRect/>
          </a:stretch>
        </p:blipFill>
        <p:spPr>
          <a:xfrm>
            <a:off x="719637" y="3843506"/>
            <a:ext cx="2204538" cy="551134"/>
          </a:xfrm>
          <a:prstGeom prst="rect">
            <a:avLst/>
          </a:prstGeom>
        </p:spPr>
      </p:pic>
      <p:pic>
        <p:nvPicPr>
          <p:cNvPr id="14" name="Picture 13">
            <a:extLst>
              <a:ext uri="{FF2B5EF4-FFF2-40B4-BE49-F238E27FC236}">
                <a16:creationId xmlns:a16="http://schemas.microsoft.com/office/drawing/2014/main" id="{8CE1B0C9-76C4-4006-B37C-BB9BB6589232}"/>
              </a:ext>
            </a:extLst>
          </p:cNvPr>
          <p:cNvPicPr>
            <a:picLocks noChangeAspect="1"/>
          </p:cNvPicPr>
          <p:nvPr/>
        </p:nvPicPr>
        <p:blipFill>
          <a:blip r:embed="rId9"/>
          <a:stretch>
            <a:fillRect/>
          </a:stretch>
        </p:blipFill>
        <p:spPr>
          <a:xfrm>
            <a:off x="4718893" y="1397203"/>
            <a:ext cx="4166095" cy="2873470"/>
          </a:xfrm>
          <a:prstGeom prst="rect">
            <a:avLst/>
          </a:prstGeom>
        </p:spPr>
      </p:pic>
    </p:spTree>
    <p:extLst>
      <p:ext uri="{BB962C8B-B14F-4D97-AF65-F5344CB8AC3E}">
        <p14:creationId xmlns:p14="http://schemas.microsoft.com/office/powerpoint/2010/main" val="25620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D5C0-2D21-4904-8385-EE232E9A4C2D}"/>
              </a:ext>
            </a:extLst>
          </p:cNvPr>
          <p:cNvSpPr>
            <a:spLocks noGrp="1"/>
          </p:cNvSpPr>
          <p:nvPr>
            <p:ph type="title"/>
          </p:nvPr>
        </p:nvSpPr>
        <p:spPr>
          <a:xfrm>
            <a:off x="-23262" y="0"/>
            <a:ext cx="4086225" cy="425175"/>
          </a:xfrm>
        </p:spPr>
        <p:txBody>
          <a:bodyPr/>
          <a:lstStyle/>
          <a:p>
            <a:r>
              <a:rPr lang="en-US" dirty="0"/>
              <a:t>Reflection in the long-wavelength limit</a:t>
            </a:r>
          </a:p>
        </p:txBody>
      </p:sp>
      <p:grpSp>
        <p:nvGrpSpPr>
          <p:cNvPr id="22" name="Group 21">
            <a:extLst>
              <a:ext uri="{FF2B5EF4-FFF2-40B4-BE49-F238E27FC236}">
                <a16:creationId xmlns:a16="http://schemas.microsoft.com/office/drawing/2014/main" id="{0E6BDDFE-EDF5-473F-89F0-C0B60594929C}"/>
              </a:ext>
            </a:extLst>
          </p:cNvPr>
          <p:cNvGrpSpPr/>
          <p:nvPr/>
        </p:nvGrpSpPr>
        <p:grpSpPr>
          <a:xfrm>
            <a:off x="238125" y="1298850"/>
            <a:ext cx="2733675" cy="1860206"/>
            <a:chOff x="85725" y="1252745"/>
            <a:chExt cx="3811444" cy="2331486"/>
          </a:xfrm>
        </p:grpSpPr>
        <p:sp>
          <p:nvSpPr>
            <p:cNvPr id="5" name="Rectangle 4">
              <a:extLst>
                <a:ext uri="{FF2B5EF4-FFF2-40B4-BE49-F238E27FC236}">
                  <a16:creationId xmlns:a16="http://schemas.microsoft.com/office/drawing/2014/main" id="{08B73709-4FAC-4153-BCA8-252A240E5A85}"/>
                </a:ext>
              </a:extLst>
            </p:cNvPr>
            <p:cNvSpPr/>
            <p:nvPr/>
          </p:nvSpPr>
          <p:spPr>
            <a:xfrm>
              <a:off x="85725" y="2572337"/>
              <a:ext cx="2852256" cy="10118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06188B5-C968-4B5F-8602-187416DB9879}"/>
                </a:ext>
              </a:extLst>
            </p:cNvPr>
            <p:cNvCxnSpPr/>
            <p:nvPr/>
          </p:nvCxnSpPr>
          <p:spPr>
            <a:xfrm>
              <a:off x="669341" y="1653519"/>
              <a:ext cx="595618" cy="872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B66C71-B47C-496B-ADFB-6D86DEF8A012}"/>
                </a:ext>
              </a:extLst>
            </p:cNvPr>
            <p:cNvCxnSpPr>
              <a:cxnSpLocks/>
            </p:cNvCxnSpPr>
            <p:nvPr/>
          </p:nvCxnSpPr>
          <p:spPr>
            <a:xfrm flipV="1">
              <a:off x="1348849" y="1788464"/>
              <a:ext cx="780177" cy="737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3FD843C-C569-4951-B84E-6F44EC4AD6C5}"/>
                </a:ext>
              </a:extLst>
            </p:cNvPr>
            <p:cNvCxnSpPr>
              <a:cxnSpLocks/>
            </p:cNvCxnSpPr>
            <p:nvPr/>
          </p:nvCxnSpPr>
          <p:spPr>
            <a:xfrm>
              <a:off x="1302709" y="2648662"/>
              <a:ext cx="542896" cy="8640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A42F26-D3F7-4042-8969-D43EE849D1E7}"/>
                    </a:ext>
                  </a:extLst>
                </p:cNvPr>
                <p:cNvSpPr txBox="1"/>
                <p:nvPr/>
              </p:nvSpPr>
              <p:spPr>
                <a:xfrm>
                  <a:off x="1996794" y="3034128"/>
                  <a:ext cx="8107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59A42F26-D3F7-4042-8969-D43EE849D1E7}"/>
                    </a:ext>
                  </a:extLst>
                </p:cNvPr>
                <p:cNvSpPr txBox="1">
                  <a:spLocks noRot="1" noChangeAspect="1" noMove="1" noResize="1" noEditPoints="1" noAdjustHandles="1" noChangeArrowheads="1" noChangeShapeType="1" noTextEdit="1"/>
                </p:cNvSpPr>
                <p:nvPr/>
              </p:nvSpPr>
              <p:spPr>
                <a:xfrm>
                  <a:off x="1996794" y="3034128"/>
                  <a:ext cx="810798" cy="369332"/>
                </a:xfrm>
                <a:prstGeom prst="rect">
                  <a:avLst/>
                </a:prstGeom>
                <a:blipFill>
                  <a:blip r:embed="rId2"/>
                  <a:stretch>
                    <a:fillRect r="-5263"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582C609-B9F4-40F6-B90D-5130ABEE872B}"/>
                    </a:ext>
                  </a:extLst>
                </p:cNvPr>
                <p:cNvSpPr txBox="1"/>
                <p:nvPr/>
              </p:nvSpPr>
              <p:spPr>
                <a:xfrm>
                  <a:off x="2144592" y="1284187"/>
                  <a:ext cx="810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A582C609-B9F4-40F6-B90D-5130ABEE872B}"/>
                    </a:ext>
                  </a:extLst>
                </p:cNvPr>
                <p:cNvSpPr txBox="1">
                  <a:spLocks noRot="1" noChangeAspect="1" noMove="1" noResize="1" noEditPoints="1" noAdjustHandles="1" noChangeArrowheads="1" noChangeShapeType="1" noTextEdit="1"/>
                </p:cNvSpPr>
                <p:nvPr/>
              </p:nvSpPr>
              <p:spPr>
                <a:xfrm>
                  <a:off x="2144592" y="1284187"/>
                  <a:ext cx="810799" cy="369332"/>
                </a:xfrm>
                <a:prstGeom prst="rect">
                  <a:avLst/>
                </a:prstGeom>
                <a:blipFill>
                  <a:blip r:embed="rId3"/>
                  <a:stretch>
                    <a:fillRect r="-41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14B459-D2DB-4934-B44A-D26960E3B72F}"/>
                    </a:ext>
                  </a:extLst>
                </p:cNvPr>
                <p:cNvSpPr txBox="1"/>
                <p:nvPr/>
              </p:nvSpPr>
              <p:spPr>
                <a:xfrm>
                  <a:off x="781683" y="217982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p:txBody>
            </p:sp>
          </mc:Choice>
          <mc:Fallback xmlns="">
            <p:sp>
              <p:nvSpPr>
                <p:cNvPr id="11" name="TextBox 10">
                  <a:extLst>
                    <a:ext uri="{FF2B5EF4-FFF2-40B4-BE49-F238E27FC236}">
                      <a16:creationId xmlns:a16="http://schemas.microsoft.com/office/drawing/2014/main" id="{0E14B459-D2DB-4934-B44A-D26960E3B72F}"/>
                    </a:ext>
                  </a:extLst>
                </p:cNvPr>
                <p:cNvSpPr txBox="1">
                  <a:spLocks noRot="1" noChangeAspect="1" noMove="1" noResize="1" noEditPoints="1" noAdjustHandles="1" noChangeArrowheads="1" noChangeShapeType="1" noTextEdit="1"/>
                </p:cNvSpPr>
                <p:nvPr/>
              </p:nvSpPr>
              <p:spPr>
                <a:xfrm>
                  <a:off x="781683" y="2179824"/>
                  <a:ext cx="370934" cy="369332"/>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C827DE06-5EC7-4F51-A5E6-558D64AE1195}"/>
                </a:ext>
              </a:extLst>
            </p:cNvPr>
            <p:cNvCxnSpPr>
              <a:cxnSpLocks/>
            </p:cNvCxnSpPr>
            <p:nvPr/>
          </p:nvCxnSpPr>
          <p:spPr>
            <a:xfrm>
              <a:off x="669341" y="1653518"/>
              <a:ext cx="0" cy="872456"/>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96F25C-9585-4FBF-9DB1-B527CB3D829B}"/>
                </a:ext>
              </a:extLst>
            </p:cNvPr>
            <p:cNvCxnSpPr>
              <a:cxnSpLocks/>
            </p:cNvCxnSpPr>
            <p:nvPr/>
          </p:nvCxnSpPr>
          <p:spPr>
            <a:xfrm>
              <a:off x="679128" y="1653518"/>
              <a:ext cx="623581"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7AB1E02-0A85-49EF-82F2-0C7C3F20F8AB}"/>
                    </a:ext>
                  </a:extLst>
                </p:cNvPr>
                <p:cNvSpPr txBox="1"/>
                <p:nvPr/>
              </p:nvSpPr>
              <p:spPr>
                <a:xfrm>
                  <a:off x="318933" y="2156642"/>
                  <a:ext cx="4601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p:txBody>
            </p:sp>
          </mc:Choice>
          <mc:Fallback xmlns="">
            <p:sp>
              <p:nvSpPr>
                <p:cNvPr id="14" name="TextBox 13">
                  <a:extLst>
                    <a:ext uri="{FF2B5EF4-FFF2-40B4-BE49-F238E27FC236}">
                      <a16:creationId xmlns:a16="http://schemas.microsoft.com/office/drawing/2014/main" id="{27AB1E02-0A85-49EF-82F2-0C7C3F20F8AB}"/>
                    </a:ext>
                  </a:extLst>
                </p:cNvPr>
                <p:cNvSpPr txBox="1">
                  <a:spLocks noRot="1" noChangeAspect="1" noMove="1" noResize="1" noEditPoints="1" noAdjustHandles="1" noChangeArrowheads="1" noChangeShapeType="1" noTextEdit="1"/>
                </p:cNvSpPr>
                <p:nvPr/>
              </p:nvSpPr>
              <p:spPr>
                <a:xfrm>
                  <a:off x="318933" y="2156642"/>
                  <a:ext cx="460126" cy="369332"/>
                </a:xfrm>
                <a:prstGeom prst="rect">
                  <a:avLst/>
                </a:prstGeom>
                <a:blipFill>
                  <a:blip r:embed="rId5"/>
                  <a:stretch>
                    <a:fillRect b="-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CB87FB9-ED57-4DBB-8818-CDD145C039F9}"/>
                    </a:ext>
                  </a:extLst>
                </p:cNvPr>
                <p:cNvSpPr txBox="1"/>
                <p:nvPr/>
              </p:nvSpPr>
              <p:spPr>
                <a:xfrm>
                  <a:off x="914996" y="1252745"/>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5" name="TextBox 14">
                  <a:extLst>
                    <a:ext uri="{FF2B5EF4-FFF2-40B4-BE49-F238E27FC236}">
                      <a16:creationId xmlns:a16="http://schemas.microsoft.com/office/drawing/2014/main" id="{4CB87FB9-ED57-4DBB-8818-CDD145C039F9}"/>
                    </a:ext>
                  </a:extLst>
                </p:cNvPr>
                <p:cNvSpPr txBox="1">
                  <a:spLocks noRot="1" noChangeAspect="1" noMove="1" noResize="1" noEditPoints="1" noAdjustHandles="1" noChangeArrowheads="1" noChangeShapeType="1" noTextEdit="1"/>
                </p:cNvSpPr>
                <p:nvPr/>
              </p:nvSpPr>
              <p:spPr>
                <a:xfrm>
                  <a:off x="914996" y="1252745"/>
                  <a:ext cx="370934" cy="369332"/>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B6D1097-586A-4567-B75D-60D7F911B903}"/>
                    </a:ext>
                  </a:extLst>
                </p:cNvPr>
                <p:cNvSpPr txBox="1"/>
                <p:nvPr/>
              </p:nvSpPr>
              <p:spPr>
                <a:xfrm>
                  <a:off x="867739" y="2922180"/>
                  <a:ext cx="465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m:oMathPara>
                  </a14:m>
                  <a:endParaRPr lang="en-US" dirty="0"/>
                </a:p>
              </p:txBody>
            </p:sp>
          </mc:Choice>
          <mc:Fallback xmlns="">
            <p:sp>
              <p:nvSpPr>
                <p:cNvPr id="16" name="TextBox 15">
                  <a:extLst>
                    <a:ext uri="{FF2B5EF4-FFF2-40B4-BE49-F238E27FC236}">
                      <a16:creationId xmlns:a16="http://schemas.microsoft.com/office/drawing/2014/main" id="{6B6D1097-586A-4567-B75D-60D7F911B903}"/>
                    </a:ext>
                  </a:extLst>
                </p:cNvPr>
                <p:cNvSpPr txBox="1">
                  <a:spLocks noRot="1" noChangeAspect="1" noMove="1" noResize="1" noEditPoints="1" noAdjustHandles="1" noChangeArrowheads="1" noChangeShapeType="1" noTextEdit="1"/>
                </p:cNvSpPr>
                <p:nvPr/>
              </p:nvSpPr>
              <p:spPr>
                <a:xfrm>
                  <a:off x="867739" y="2922180"/>
                  <a:ext cx="465448" cy="369332"/>
                </a:xfrm>
                <a:prstGeom prst="rect">
                  <a:avLst/>
                </a:prstGeom>
                <a:blipFill>
                  <a:blip r:embed="rId7"/>
                  <a:stretch>
                    <a:fillRect b="-833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385DA62-BF26-4811-B7DF-90D55BF5A61B}"/>
                </a:ext>
              </a:extLst>
            </p:cNvPr>
            <p:cNvCxnSpPr>
              <a:cxnSpLocks/>
            </p:cNvCxnSpPr>
            <p:nvPr/>
          </p:nvCxnSpPr>
          <p:spPr>
            <a:xfrm>
              <a:off x="1285930" y="2642056"/>
              <a:ext cx="0" cy="87067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9D072E-3D66-49AD-9859-127CE0D50D65}"/>
                    </a:ext>
                  </a:extLst>
                </p:cNvPr>
                <p:cNvSpPr txBox="1"/>
                <p:nvPr/>
              </p:nvSpPr>
              <p:spPr>
                <a:xfrm>
                  <a:off x="1712954" y="258147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8" name="TextBox 17">
                  <a:extLst>
                    <a:ext uri="{FF2B5EF4-FFF2-40B4-BE49-F238E27FC236}">
                      <a16:creationId xmlns:a16="http://schemas.microsoft.com/office/drawing/2014/main" id="{329D072E-3D66-49AD-9859-127CE0D50D65}"/>
                    </a:ext>
                  </a:extLst>
                </p:cNvPr>
                <p:cNvSpPr txBox="1">
                  <a:spLocks noRot="1" noChangeAspect="1" noMove="1" noResize="1" noEditPoints="1" noAdjustHandles="1" noChangeArrowheads="1" noChangeShapeType="1" noTextEdit="1"/>
                </p:cNvSpPr>
                <p:nvPr/>
              </p:nvSpPr>
              <p:spPr>
                <a:xfrm>
                  <a:off x="1712954" y="2581474"/>
                  <a:ext cx="370934" cy="369332"/>
                </a:xfrm>
                <a:prstGeom prst="rect">
                  <a:avLst/>
                </a:prstGeom>
                <a:blipFill>
                  <a:blip r:embed="rId6"/>
                  <a:stretch>
                    <a:fillRect b="-8333"/>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3EBD0DD1-9E8C-4B30-8AF7-26FA8AB9B2C6}"/>
                </a:ext>
              </a:extLst>
            </p:cNvPr>
            <p:cNvSpPr/>
            <p:nvPr/>
          </p:nvSpPr>
          <p:spPr>
            <a:xfrm>
              <a:off x="92306" y="2571750"/>
              <a:ext cx="2845675" cy="769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E89B82EB-EFD7-40C7-9F86-5497587E6E3D}"/>
                </a:ext>
              </a:extLst>
            </p:cNvPr>
            <p:cNvCxnSpPr>
              <a:cxnSpLocks/>
            </p:cNvCxnSpPr>
            <p:nvPr/>
          </p:nvCxnSpPr>
          <p:spPr>
            <a:xfrm>
              <a:off x="1302709" y="2648662"/>
              <a:ext cx="591425"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2E809D0-3734-42BC-9D2E-019F1589152C}"/>
                    </a:ext>
                  </a:extLst>
                </p:cNvPr>
                <p:cNvSpPr txBox="1"/>
                <p:nvPr/>
              </p:nvSpPr>
              <p:spPr>
                <a:xfrm>
                  <a:off x="2866439" y="2364490"/>
                  <a:ext cx="1030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𝜀</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22E809D0-3734-42BC-9D2E-019F1589152C}"/>
                    </a:ext>
                  </a:extLst>
                </p:cNvPr>
                <p:cNvSpPr txBox="1">
                  <a:spLocks noRot="1" noChangeAspect="1" noMove="1" noResize="1" noEditPoints="1" noAdjustHandles="1" noChangeArrowheads="1" noChangeShapeType="1" noTextEdit="1"/>
                </p:cNvSpPr>
                <p:nvPr/>
              </p:nvSpPr>
              <p:spPr>
                <a:xfrm>
                  <a:off x="2866439" y="2364490"/>
                  <a:ext cx="1030730" cy="369332"/>
                </a:xfrm>
                <a:prstGeom prst="rect">
                  <a:avLst/>
                </a:prstGeom>
                <a:blipFill>
                  <a:blip r:embed="rId8"/>
                  <a:stretch>
                    <a:fillRect r="-5738" b="-14583"/>
                  </a:stretch>
                </a:blipFill>
              </p:spPr>
              <p:txBody>
                <a:bodyPr/>
                <a:lstStyle/>
                <a:p>
                  <a:r>
                    <a:rPr lang="en-US">
                      <a:noFill/>
                    </a:rPr>
                    <a:t> </a:t>
                  </a:r>
                </a:p>
              </p:txBody>
            </p:sp>
          </mc:Fallback>
        </mc:AlternateContent>
      </p:grpSp>
      <p:pic>
        <p:nvPicPr>
          <p:cNvPr id="23" name="Picture 22">
            <a:extLst>
              <a:ext uri="{FF2B5EF4-FFF2-40B4-BE49-F238E27FC236}">
                <a16:creationId xmlns:a16="http://schemas.microsoft.com/office/drawing/2014/main" id="{07480014-8EEE-481F-8568-63097243DEB5}"/>
              </a:ext>
            </a:extLst>
          </p:cNvPr>
          <p:cNvPicPr>
            <a:picLocks noChangeAspect="1"/>
          </p:cNvPicPr>
          <p:nvPr/>
        </p:nvPicPr>
        <p:blipFill>
          <a:blip r:embed="rId9"/>
          <a:stretch>
            <a:fillRect/>
          </a:stretch>
        </p:blipFill>
        <p:spPr>
          <a:xfrm>
            <a:off x="3337883" y="1846584"/>
            <a:ext cx="5149406" cy="468128"/>
          </a:xfrm>
          <a:prstGeom prst="rect">
            <a:avLst/>
          </a:prstGeom>
        </p:spPr>
      </p:pic>
      <p:sp>
        <p:nvSpPr>
          <p:cNvPr id="24" name="Rectangle 23">
            <a:extLst>
              <a:ext uri="{FF2B5EF4-FFF2-40B4-BE49-F238E27FC236}">
                <a16:creationId xmlns:a16="http://schemas.microsoft.com/office/drawing/2014/main" id="{C95C5CCA-2C15-427D-97BB-5205A3AE4118}"/>
              </a:ext>
            </a:extLst>
          </p:cNvPr>
          <p:cNvSpPr/>
          <p:nvPr/>
        </p:nvSpPr>
        <p:spPr>
          <a:xfrm>
            <a:off x="3139944" y="425175"/>
            <a:ext cx="6607386" cy="369332"/>
          </a:xfrm>
          <a:prstGeom prst="rect">
            <a:avLst/>
          </a:prstGeom>
        </p:spPr>
        <p:txBody>
          <a:bodyPr wrap="none">
            <a:spAutoFit/>
          </a:bodyPr>
          <a:lstStyle/>
          <a:p>
            <a:r>
              <a:rPr lang="en-US" dirty="0"/>
              <a:t>The wavelength should be long compared with the Fermi wavelength</a:t>
            </a:r>
          </a:p>
        </p:txBody>
      </p:sp>
      <p:pic>
        <p:nvPicPr>
          <p:cNvPr id="25" name="Picture 24">
            <a:extLst>
              <a:ext uri="{FF2B5EF4-FFF2-40B4-BE49-F238E27FC236}">
                <a16:creationId xmlns:a16="http://schemas.microsoft.com/office/drawing/2014/main" id="{904C7970-790B-464C-8A34-1AA534323B16}"/>
              </a:ext>
            </a:extLst>
          </p:cNvPr>
          <p:cNvPicPr>
            <a:picLocks noChangeAspect="1"/>
          </p:cNvPicPr>
          <p:nvPr/>
        </p:nvPicPr>
        <p:blipFill>
          <a:blip r:embed="rId10"/>
          <a:stretch>
            <a:fillRect/>
          </a:stretch>
        </p:blipFill>
        <p:spPr>
          <a:xfrm>
            <a:off x="5635645" y="783937"/>
            <a:ext cx="743054" cy="314369"/>
          </a:xfrm>
          <a:prstGeom prst="rect">
            <a:avLst/>
          </a:prstGeom>
        </p:spPr>
      </p:pic>
      <p:sp>
        <p:nvSpPr>
          <p:cNvPr id="26" name="Rectangle 25">
            <a:extLst>
              <a:ext uri="{FF2B5EF4-FFF2-40B4-BE49-F238E27FC236}">
                <a16:creationId xmlns:a16="http://schemas.microsoft.com/office/drawing/2014/main" id="{6099F94E-60B2-4362-A62B-8DD33FBC4E1A}"/>
              </a:ext>
            </a:extLst>
          </p:cNvPr>
          <p:cNvSpPr/>
          <p:nvPr/>
        </p:nvSpPr>
        <p:spPr>
          <a:xfrm>
            <a:off x="3139944" y="1087736"/>
            <a:ext cx="7544313" cy="369332"/>
          </a:xfrm>
          <a:prstGeom prst="rect">
            <a:avLst/>
          </a:prstGeom>
        </p:spPr>
        <p:txBody>
          <a:bodyPr wrap="square">
            <a:spAutoFit/>
          </a:bodyPr>
          <a:lstStyle/>
          <a:p>
            <a:r>
              <a:rPr lang="en-US" dirty="0"/>
              <a:t>The phase velocity of the waves be large compared with the Fermi velocity</a:t>
            </a:r>
          </a:p>
        </p:txBody>
      </p:sp>
      <p:pic>
        <p:nvPicPr>
          <p:cNvPr id="27" name="Picture 26">
            <a:extLst>
              <a:ext uri="{FF2B5EF4-FFF2-40B4-BE49-F238E27FC236}">
                <a16:creationId xmlns:a16="http://schemas.microsoft.com/office/drawing/2014/main" id="{962CEEFA-1A1C-47D6-9B61-59AE76832A87}"/>
              </a:ext>
            </a:extLst>
          </p:cNvPr>
          <p:cNvPicPr>
            <a:picLocks noChangeAspect="1"/>
          </p:cNvPicPr>
          <p:nvPr/>
        </p:nvPicPr>
        <p:blipFill>
          <a:blip r:embed="rId11"/>
          <a:stretch>
            <a:fillRect/>
          </a:stretch>
        </p:blipFill>
        <p:spPr>
          <a:xfrm>
            <a:off x="5583250" y="1416423"/>
            <a:ext cx="847843" cy="314369"/>
          </a:xfrm>
          <a:prstGeom prst="rect">
            <a:avLst/>
          </a:prstGeom>
        </p:spPr>
      </p:pic>
      <p:pic>
        <p:nvPicPr>
          <p:cNvPr id="28" name="Picture 27">
            <a:extLst>
              <a:ext uri="{FF2B5EF4-FFF2-40B4-BE49-F238E27FC236}">
                <a16:creationId xmlns:a16="http://schemas.microsoft.com/office/drawing/2014/main" id="{92F4281B-BF03-4044-93D4-01FA92AC253F}"/>
              </a:ext>
            </a:extLst>
          </p:cNvPr>
          <p:cNvPicPr>
            <a:picLocks noChangeAspect="1"/>
          </p:cNvPicPr>
          <p:nvPr/>
        </p:nvPicPr>
        <p:blipFill>
          <a:blip r:embed="rId12"/>
          <a:stretch>
            <a:fillRect/>
          </a:stretch>
        </p:blipFill>
        <p:spPr>
          <a:xfrm>
            <a:off x="4180011" y="2346203"/>
            <a:ext cx="3780675" cy="710357"/>
          </a:xfrm>
          <a:prstGeom prst="rect">
            <a:avLst/>
          </a:prstGeom>
        </p:spPr>
      </p:pic>
      <p:pic>
        <p:nvPicPr>
          <p:cNvPr id="29" name="Picture 28">
            <a:extLst>
              <a:ext uri="{FF2B5EF4-FFF2-40B4-BE49-F238E27FC236}">
                <a16:creationId xmlns:a16="http://schemas.microsoft.com/office/drawing/2014/main" id="{820D2D82-98DB-4CFF-A560-772F40A45E58}"/>
              </a:ext>
            </a:extLst>
          </p:cNvPr>
          <p:cNvPicPr>
            <a:picLocks noChangeAspect="1"/>
          </p:cNvPicPr>
          <p:nvPr/>
        </p:nvPicPr>
        <p:blipFill>
          <a:blip r:embed="rId13"/>
          <a:stretch>
            <a:fillRect/>
          </a:stretch>
        </p:blipFill>
        <p:spPr>
          <a:xfrm>
            <a:off x="4180011" y="3088051"/>
            <a:ext cx="3668707" cy="815268"/>
          </a:xfrm>
          <a:prstGeom prst="rect">
            <a:avLst/>
          </a:prstGeom>
        </p:spPr>
      </p:pic>
    </p:spTree>
    <p:extLst>
      <p:ext uri="{BB962C8B-B14F-4D97-AF65-F5344CB8AC3E}">
        <p14:creationId xmlns:p14="http://schemas.microsoft.com/office/powerpoint/2010/main" val="26401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755F-F8EA-4081-9C0D-C4794D2BC789}"/>
              </a:ext>
            </a:extLst>
          </p:cNvPr>
          <p:cNvSpPr>
            <a:spLocks noGrp="1"/>
          </p:cNvSpPr>
          <p:nvPr>
            <p:ph type="title"/>
          </p:nvPr>
        </p:nvSpPr>
        <p:spPr>
          <a:xfrm>
            <a:off x="0" y="0"/>
            <a:ext cx="4124325" cy="461250"/>
          </a:xfrm>
        </p:spPr>
        <p:txBody>
          <a:bodyPr/>
          <a:lstStyle/>
          <a:p>
            <a:r>
              <a:rPr lang="en-US" dirty="0"/>
              <a:t>Point dipole above a semi-infinite metal</a:t>
            </a:r>
          </a:p>
        </p:txBody>
      </p:sp>
      <p:pic>
        <p:nvPicPr>
          <p:cNvPr id="24" name="Picture 23">
            <a:extLst>
              <a:ext uri="{FF2B5EF4-FFF2-40B4-BE49-F238E27FC236}">
                <a16:creationId xmlns:a16="http://schemas.microsoft.com/office/drawing/2014/main" id="{968E1349-7297-4EC9-B12F-593CB1688F2E}"/>
              </a:ext>
            </a:extLst>
          </p:cNvPr>
          <p:cNvPicPr>
            <a:picLocks noChangeAspect="1"/>
          </p:cNvPicPr>
          <p:nvPr/>
        </p:nvPicPr>
        <p:blipFill>
          <a:blip r:embed="rId2"/>
          <a:stretch>
            <a:fillRect/>
          </a:stretch>
        </p:blipFill>
        <p:spPr>
          <a:xfrm>
            <a:off x="790575" y="461250"/>
            <a:ext cx="7429475" cy="3939300"/>
          </a:xfrm>
          <a:prstGeom prst="rect">
            <a:avLst/>
          </a:prstGeom>
        </p:spPr>
      </p:pic>
    </p:spTree>
    <p:extLst>
      <p:ext uri="{BB962C8B-B14F-4D97-AF65-F5344CB8AC3E}">
        <p14:creationId xmlns:p14="http://schemas.microsoft.com/office/powerpoint/2010/main" val="260156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C74BCD-703A-4044-829A-39D216EA3140}"/>
              </a:ext>
            </a:extLst>
          </p:cNvPr>
          <p:cNvSpPr txBox="1">
            <a:spLocks/>
          </p:cNvSpPr>
          <p:nvPr/>
        </p:nvSpPr>
        <p:spPr>
          <a:xfrm>
            <a:off x="0" y="0"/>
            <a:ext cx="4124325" cy="46125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a:t>Point dipole above a semi-infinite metal</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74FC530-6DEC-44F6-9160-EC5F77080A34}"/>
                  </a:ext>
                </a:extLst>
              </p:cNvPr>
              <p:cNvSpPr/>
              <p:nvPr/>
            </p:nvSpPr>
            <p:spPr>
              <a:xfrm>
                <a:off x="0" y="461250"/>
                <a:ext cx="11506899" cy="276999"/>
              </a:xfrm>
              <a:prstGeom prst="rect">
                <a:avLst/>
              </a:prstGeom>
            </p:spPr>
            <p:txBody>
              <a:bodyPr wrap="square">
                <a:spAutoFit/>
              </a:bodyPr>
              <a:lstStyle/>
              <a:p>
                <a:r>
                  <a:rPr lang="en-US" sz="1200" dirty="0"/>
                  <a:t>We now consider the extension of this result to the case when a metal (designated medium 2) is present in the region </a:t>
                </a:r>
                <a14:m>
                  <m:oMath xmlns:m="http://schemas.openxmlformats.org/officeDocument/2006/math">
                    <m:r>
                      <a:rPr lang="en-US" sz="1200" i="1" dirty="0" smtClean="0">
                        <a:latin typeface="Cambria Math" panose="02040503050406030204" pitchFamily="18" charset="0"/>
                      </a:rPr>
                      <m:t>𝑧</m:t>
                    </m:r>
                    <m:r>
                      <a:rPr lang="en-US" sz="1200" i="1" dirty="0" smtClean="0">
                        <a:latin typeface="Cambria Math" panose="02040503050406030204" pitchFamily="18" charset="0"/>
                      </a:rPr>
                      <m:t> &lt;0</m:t>
                    </m:r>
                  </m:oMath>
                </a14:m>
                <a:r>
                  <a:rPr lang="en-US" sz="1200" dirty="0"/>
                  <a:t>.</a:t>
                </a:r>
              </a:p>
            </p:txBody>
          </p:sp>
        </mc:Choice>
        <mc:Fallback xmlns="">
          <p:sp>
            <p:nvSpPr>
              <p:cNvPr id="6" name="Rectangle 5">
                <a:extLst>
                  <a:ext uri="{FF2B5EF4-FFF2-40B4-BE49-F238E27FC236}">
                    <a16:creationId xmlns:a16="http://schemas.microsoft.com/office/drawing/2014/main" id="{274FC530-6DEC-44F6-9160-EC5F77080A34}"/>
                  </a:ext>
                </a:extLst>
              </p:cNvPr>
              <p:cNvSpPr>
                <a:spLocks noRot="1" noChangeAspect="1" noMove="1" noResize="1" noEditPoints="1" noAdjustHandles="1" noChangeArrowheads="1" noChangeShapeType="1" noTextEdit="1"/>
              </p:cNvSpPr>
              <p:nvPr/>
            </p:nvSpPr>
            <p:spPr>
              <a:xfrm>
                <a:off x="0" y="461250"/>
                <a:ext cx="11506899" cy="276999"/>
              </a:xfrm>
              <a:prstGeom prst="rect">
                <a:avLst/>
              </a:prstGeom>
              <a:blipFill>
                <a:blip r:embed="rId2"/>
                <a:stretch>
                  <a:fillRect t="-4444" b="-1555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A47B58A-E1E1-433E-8993-3B0047167070}"/>
              </a:ext>
            </a:extLst>
          </p:cNvPr>
          <p:cNvSpPr/>
          <p:nvPr/>
        </p:nvSpPr>
        <p:spPr>
          <a:xfrm>
            <a:off x="0" y="821822"/>
            <a:ext cx="11778144" cy="276999"/>
          </a:xfrm>
          <a:prstGeom prst="rect">
            <a:avLst/>
          </a:prstGeom>
        </p:spPr>
        <p:txBody>
          <a:bodyPr wrap="square">
            <a:spAutoFit/>
          </a:bodyPr>
          <a:lstStyle/>
          <a:p>
            <a:r>
              <a:rPr lang="en-US" sz="1200" dirty="0"/>
              <a:t>To find the electric field at the dipole we first decompose the field in the region below the dipole into its P- and S-polarized components.</a:t>
            </a:r>
          </a:p>
        </p:txBody>
      </p:sp>
      <p:pic>
        <p:nvPicPr>
          <p:cNvPr id="8" name="Picture 7">
            <a:extLst>
              <a:ext uri="{FF2B5EF4-FFF2-40B4-BE49-F238E27FC236}">
                <a16:creationId xmlns:a16="http://schemas.microsoft.com/office/drawing/2014/main" id="{2C0CEC18-E1EB-4C09-A14A-B8881A73B6A5}"/>
              </a:ext>
            </a:extLst>
          </p:cNvPr>
          <p:cNvPicPr>
            <a:picLocks noChangeAspect="1"/>
          </p:cNvPicPr>
          <p:nvPr/>
        </p:nvPicPr>
        <p:blipFill>
          <a:blip r:embed="rId3"/>
          <a:stretch>
            <a:fillRect/>
          </a:stretch>
        </p:blipFill>
        <p:spPr>
          <a:xfrm>
            <a:off x="1735924" y="1235249"/>
            <a:ext cx="4019904" cy="302248"/>
          </a:xfrm>
          <a:prstGeom prst="rect">
            <a:avLst/>
          </a:prstGeom>
        </p:spPr>
      </p:pic>
      <p:pic>
        <p:nvPicPr>
          <p:cNvPr id="9" name="Picture 8">
            <a:extLst>
              <a:ext uri="{FF2B5EF4-FFF2-40B4-BE49-F238E27FC236}">
                <a16:creationId xmlns:a16="http://schemas.microsoft.com/office/drawing/2014/main" id="{AD27E366-B6D8-44CB-8448-0AA2E816EC7D}"/>
              </a:ext>
            </a:extLst>
          </p:cNvPr>
          <p:cNvPicPr>
            <a:picLocks noChangeAspect="1"/>
          </p:cNvPicPr>
          <p:nvPr/>
        </p:nvPicPr>
        <p:blipFill>
          <a:blip r:embed="rId4"/>
          <a:stretch>
            <a:fillRect/>
          </a:stretch>
        </p:blipFill>
        <p:spPr>
          <a:xfrm>
            <a:off x="1230035" y="1961897"/>
            <a:ext cx="6447115" cy="414302"/>
          </a:xfrm>
          <a:prstGeom prst="rect">
            <a:avLst/>
          </a:prstGeom>
        </p:spPr>
      </p:pic>
      <p:sp>
        <p:nvSpPr>
          <p:cNvPr id="10" name="Rectangle 9">
            <a:extLst>
              <a:ext uri="{FF2B5EF4-FFF2-40B4-BE49-F238E27FC236}">
                <a16:creationId xmlns:a16="http://schemas.microsoft.com/office/drawing/2014/main" id="{A2B64531-5A15-4B91-AF35-83223A37FBE9}"/>
              </a:ext>
            </a:extLst>
          </p:cNvPr>
          <p:cNvSpPr/>
          <p:nvPr/>
        </p:nvSpPr>
        <p:spPr>
          <a:xfrm>
            <a:off x="0" y="1233030"/>
            <a:ext cx="2622958" cy="276999"/>
          </a:xfrm>
          <a:prstGeom prst="rect">
            <a:avLst/>
          </a:prstGeom>
        </p:spPr>
        <p:txBody>
          <a:bodyPr wrap="square">
            <a:spAutoFit/>
          </a:bodyPr>
          <a:lstStyle/>
          <a:p>
            <a:r>
              <a:rPr lang="en-US" sz="1200" dirty="0"/>
              <a:t>Using the vector identity</a:t>
            </a:r>
          </a:p>
        </p:txBody>
      </p:sp>
      <p:sp>
        <p:nvSpPr>
          <p:cNvPr id="11" name="Rectangle 10">
            <a:extLst>
              <a:ext uri="{FF2B5EF4-FFF2-40B4-BE49-F238E27FC236}">
                <a16:creationId xmlns:a16="http://schemas.microsoft.com/office/drawing/2014/main" id="{5554262B-F61D-4A11-B398-821DE144541F}"/>
              </a:ext>
            </a:extLst>
          </p:cNvPr>
          <p:cNvSpPr/>
          <p:nvPr/>
        </p:nvSpPr>
        <p:spPr>
          <a:xfrm>
            <a:off x="0" y="1592432"/>
            <a:ext cx="4297971" cy="276999"/>
          </a:xfrm>
          <a:prstGeom prst="rect">
            <a:avLst/>
          </a:prstGeom>
        </p:spPr>
        <p:txBody>
          <a:bodyPr wrap="none">
            <a:spAutoFit/>
          </a:bodyPr>
          <a:lstStyle/>
          <a:p>
            <a:r>
              <a:rPr lang="en-US" sz="1200" dirty="0"/>
              <a:t>Field emitted from the dipole toward the metal can be written</a:t>
            </a:r>
          </a:p>
        </p:txBody>
      </p:sp>
      <p:pic>
        <p:nvPicPr>
          <p:cNvPr id="12" name="Picture 11">
            <a:extLst>
              <a:ext uri="{FF2B5EF4-FFF2-40B4-BE49-F238E27FC236}">
                <a16:creationId xmlns:a16="http://schemas.microsoft.com/office/drawing/2014/main" id="{C9FFD906-E073-4111-8AB9-DE954199DB2D}"/>
              </a:ext>
            </a:extLst>
          </p:cNvPr>
          <p:cNvPicPr>
            <a:picLocks noChangeAspect="1"/>
          </p:cNvPicPr>
          <p:nvPr/>
        </p:nvPicPr>
        <p:blipFill>
          <a:blip r:embed="rId5"/>
          <a:stretch>
            <a:fillRect/>
          </a:stretch>
        </p:blipFill>
        <p:spPr>
          <a:xfrm>
            <a:off x="1077636" y="2702720"/>
            <a:ext cx="6470165" cy="733143"/>
          </a:xfrm>
          <a:prstGeom prst="rect">
            <a:avLst/>
          </a:prstGeom>
        </p:spPr>
      </p:pic>
      <p:sp>
        <p:nvSpPr>
          <p:cNvPr id="13" name="Rectangle 12">
            <a:extLst>
              <a:ext uri="{FF2B5EF4-FFF2-40B4-BE49-F238E27FC236}">
                <a16:creationId xmlns:a16="http://schemas.microsoft.com/office/drawing/2014/main" id="{FD9773D3-4415-4F66-8D6B-6E51D31F4B05}"/>
              </a:ext>
            </a:extLst>
          </p:cNvPr>
          <p:cNvSpPr/>
          <p:nvPr/>
        </p:nvSpPr>
        <p:spPr>
          <a:xfrm>
            <a:off x="-26201" y="2387084"/>
            <a:ext cx="2829621" cy="276999"/>
          </a:xfrm>
          <a:prstGeom prst="rect">
            <a:avLst/>
          </a:prstGeom>
        </p:spPr>
        <p:txBody>
          <a:bodyPr wrap="none">
            <a:spAutoFit/>
          </a:bodyPr>
          <a:lstStyle/>
          <a:p>
            <a:r>
              <a:rPr lang="en-US" sz="1200" dirty="0"/>
              <a:t>The total field in this region is therefore</a:t>
            </a:r>
          </a:p>
        </p:txBody>
      </p:sp>
      <p:pic>
        <p:nvPicPr>
          <p:cNvPr id="14" name="Picture 13">
            <a:extLst>
              <a:ext uri="{FF2B5EF4-FFF2-40B4-BE49-F238E27FC236}">
                <a16:creationId xmlns:a16="http://schemas.microsoft.com/office/drawing/2014/main" id="{5F63518D-9093-4161-B766-DE7D8F4F3EFD}"/>
              </a:ext>
            </a:extLst>
          </p:cNvPr>
          <p:cNvPicPr>
            <a:picLocks noChangeAspect="1"/>
          </p:cNvPicPr>
          <p:nvPr/>
        </p:nvPicPr>
        <p:blipFill>
          <a:blip r:embed="rId6"/>
          <a:stretch>
            <a:fillRect/>
          </a:stretch>
        </p:blipFill>
        <p:spPr>
          <a:xfrm>
            <a:off x="6931479" y="3126789"/>
            <a:ext cx="1774371" cy="347711"/>
          </a:xfrm>
          <a:prstGeom prst="rect">
            <a:avLst/>
          </a:prstGeom>
        </p:spPr>
      </p:pic>
      <p:pic>
        <p:nvPicPr>
          <p:cNvPr id="15" name="Picture 14">
            <a:extLst>
              <a:ext uri="{FF2B5EF4-FFF2-40B4-BE49-F238E27FC236}">
                <a16:creationId xmlns:a16="http://schemas.microsoft.com/office/drawing/2014/main" id="{D8305E81-E0BD-4665-B383-7084C32DECBA}"/>
              </a:ext>
            </a:extLst>
          </p:cNvPr>
          <p:cNvPicPr>
            <a:picLocks noChangeAspect="1"/>
          </p:cNvPicPr>
          <p:nvPr/>
        </p:nvPicPr>
        <p:blipFill>
          <a:blip r:embed="rId7"/>
          <a:stretch>
            <a:fillRect/>
          </a:stretch>
        </p:blipFill>
        <p:spPr>
          <a:xfrm>
            <a:off x="2062162" y="3416375"/>
            <a:ext cx="4680377" cy="896543"/>
          </a:xfrm>
          <a:prstGeom prst="rect">
            <a:avLst/>
          </a:prstGeom>
        </p:spPr>
      </p:pic>
    </p:spTree>
    <p:extLst>
      <p:ext uri="{BB962C8B-B14F-4D97-AF65-F5344CB8AC3E}">
        <p14:creationId xmlns:p14="http://schemas.microsoft.com/office/powerpoint/2010/main" val="19115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2A8D0E-8367-4379-B005-1FF06FB90EA0}"/>
              </a:ext>
            </a:extLst>
          </p:cNvPr>
          <p:cNvSpPr txBox="1">
            <a:spLocks/>
          </p:cNvSpPr>
          <p:nvPr/>
        </p:nvSpPr>
        <p:spPr>
          <a:xfrm>
            <a:off x="0" y="0"/>
            <a:ext cx="4124325" cy="46125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a:t>Point dipole above a semi-infinite metal</a:t>
            </a:r>
          </a:p>
        </p:txBody>
      </p:sp>
      <p:pic>
        <p:nvPicPr>
          <p:cNvPr id="7" name="Picture 6">
            <a:extLst>
              <a:ext uri="{FF2B5EF4-FFF2-40B4-BE49-F238E27FC236}">
                <a16:creationId xmlns:a16="http://schemas.microsoft.com/office/drawing/2014/main" id="{2C1790EB-5A58-474D-90BF-7065165FE1A8}"/>
              </a:ext>
            </a:extLst>
          </p:cNvPr>
          <p:cNvPicPr>
            <a:picLocks noChangeAspect="1"/>
          </p:cNvPicPr>
          <p:nvPr/>
        </p:nvPicPr>
        <p:blipFill>
          <a:blip r:embed="rId2"/>
          <a:stretch>
            <a:fillRect/>
          </a:stretch>
        </p:blipFill>
        <p:spPr>
          <a:xfrm>
            <a:off x="135344" y="2103292"/>
            <a:ext cx="1952898" cy="362001"/>
          </a:xfrm>
          <a:prstGeom prst="rect">
            <a:avLst/>
          </a:prstGeom>
        </p:spPr>
      </p:pic>
      <p:pic>
        <p:nvPicPr>
          <p:cNvPr id="8" name="Picture 7">
            <a:extLst>
              <a:ext uri="{FF2B5EF4-FFF2-40B4-BE49-F238E27FC236}">
                <a16:creationId xmlns:a16="http://schemas.microsoft.com/office/drawing/2014/main" id="{9FB2DB31-606B-4D3A-B5C8-5A54D56B040C}"/>
              </a:ext>
            </a:extLst>
          </p:cNvPr>
          <p:cNvPicPr>
            <a:picLocks noChangeAspect="1"/>
          </p:cNvPicPr>
          <p:nvPr/>
        </p:nvPicPr>
        <p:blipFill>
          <a:blip r:embed="rId3"/>
          <a:stretch>
            <a:fillRect/>
          </a:stretch>
        </p:blipFill>
        <p:spPr>
          <a:xfrm>
            <a:off x="204153" y="518643"/>
            <a:ext cx="4367847" cy="836677"/>
          </a:xfrm>
          <a:prstGeom prst="rect">
            <a:avLst/>
          </a:prstGeom>
        </p:spPr>
      </p:pic>
      <p:pic>
        <p:nvPicPr>
          <p:cNvPr id="9" name="Picture 8">
            <a:extLst>
              <a:ext uri="{FF2B5EF4-FFF2-40B4-BE49-F238E27FC236}">
                <a16:creationId xmlns:a16="http://schemas.microsoft.com/office/drawing/2014/main" id="{07818400-BFDE-4E44-9A32-6ABF808BFFF3}"/>
              </a:ext>
            </a:extLst>
          </p:cNvPr>
          <p:cNvPicPr>
            <a:picLocks noChangeAspect="1"/>
          </p:cNvPicPr>
          <p:nvPr/>
        </p:nvPicPr>
        <p:blipFill>
          <a:blip r:embed="rId4"/>
          <a:stretch>
            <a:fillRect/>
          </a:stretch>
        </p:blipFill>
        <p:spPr>
          <a:xfrm>
            <a:off x="204153" y="1416004"/>
            <a:ext cx="1141119" cy="654348"/>
          </a:xfrm>
          <a:prstGeom prst="rect">
            <a:avLst/>
          </a:prstGeom>
        </p:spPr>
      </p:pic>
      <p:pic>
        <p:nvPicPr>
          <p:cNvPr id="14" name="Picture 13">
            <a:extLst>
              <a:ext uri="{FF2B5EF4-FFF2-40B4-BE49-F238E27FC236}">
                <a16:creationId xmlns:a16="http://schemas.microsoft.com/office/drawing/2014/main" id="{EA5BD124-84AD-424F-92D9-B4B950DF679A}"/>
              </a:ext>
            </a:extLst>
          </p:cNvPr>
          <p:cNvPicPr>
            <a:picLocks noChangeAspect="1"/>
          </p:cNvPicPr>
          <p:nvPr/>
        </p:nvPicPr>
        <p:blipFill>
          <a:blip r:embed="rId5"/>
          <a:stretch>
            <a:fillRect/>
          </a:stretch>
        </p:blipFill>
        <p:spPr>
          <a:xfrm>
            <a:off x="173404" y="2614604"/>
            <a:ext cx="1500709" cy="613193"/>
          </a:xfrm>
          <a:prstGeom prst="rect">
            <a:avLst/>
          </a:prstGeom>
        </p:spPr>
      </p:pic>
      <p:pic>
        <p:nvPicPr>
          <p:cNvPr id="15" name="Picture 14">
            <a:extLst>
              <a:ext uri="{FF2B5EF4-FFF2-40B4-BE49-F238E27FC236}">
                <a16:creationId xmlns:a16="http://schemas.microsoft.com/office/drawing/2014/main" id="{667ECDD5-203D-400C-84F9-B2E6F723957B}"/>
              </a:ext>
            </a:extLst>
          </p:cNvPr>
          <p:cNvPicPr>
            <a:picLocks noChangeAspect="1"/>
          </p:cNvPicPr>
          <p:nvPr/>
        </p:nvPicPr>
        <p:blipFill>
          <a:blip r:embed="rId6"/>
          <a:stretch>
            <a:fillRect/>
          </a:stretch>
        </p:blipFill>
        <p:spPr>
          <a:xfrm>
            <a:off x="6151500" y="179546"/>
            <a:ext cx="2048161" cy="362001"/>
          </a:xfrm>
          <a:prstGeom prst="rect">
            <a:avLst/>
          </a:prstGeom>
        </p:spPr>
      </p:pic>
      <p:pic>
        <p:nvPicPr>
          <p:cNvPr id="16" name="Picture 15">
            <a:extLst>
              <a:ext uri="{FF2B5EF4-FFF2-40B4-BE49-F238E27FC236}">
                <a16:creationId xmlns:a16="http://schemas.microsoft.com/office/drawing/2014/main" id="{91C4721B-4FC3-415F-99D7-63AC4CAA117F}"/>
              </a:ext>
            </a:extLst>
          </p:cNvPr>
          <p:cNvPicPr>
            <a:picLocks noChangeAspect="1"/>
          </p:cNvPicPr>
          <p:nvPr/>
        </p:nvPicPr>
        <p:blipFill>
          <a:blip r:embed="rId7"/>
          <a:stretch>
            <a:fillRect/>
          </a:stretch>
        </p:blipFill>
        <p:spPr>
          <a:xfrm>
            <a:off x="6046711" y="545943"/>
            <a:ext cx="2152950" cy="514422"/>
          </a:xfrm>
          <a:prstGeom prst="rect">
            <a:avLst/>
          </a:prstGeom>
        </p:spPr>
      </p:pic>
      <p:sp>
        <p:nvSpPr>
          <p:cNvPr id="17" name="Rectangle 16">
            <a:extLst>
              <a:ext uri="{FF2B5EF4-FFF2-40B4-BE49-F238E27FC236}">
                <a16:creationId xmlns:a16="http://schemas.microsoft.com/office/drawing/2014/main" id="{DA74009E-0A42-442B-A1FC-2339BA4C49BC}"/>
              </a:ext>
            </a:extLst>
          </p:cNvPr>
          <p:cNvSpPr/>
          <p:nvPr/>
        </p:nvSpPr>
        <p:spPr>
          <a:xfrm>
            <a:off x="2727262" y="1806284"/>
            <a:ext cx="2047676" cy="369332"/>
          </a:xfrm>
          <a:prstGeom prst="rect">
            <a:avLst/>
          </a:prstGeom>
        </p:spPr>
        <p:txBody>
          <a:bodyPr wrap="none">
            <a:spAutoFit/>
          </a:bodyPr>
          <a:lstStyle/>
          <a:p>
            <a:r>
              <a:rPr lang="en-US" dirty="0"/>
              <a:t>Lossy surface waves</a:t>
            </a:r>
          </a:p>
        </p:txBody>
      </p:sp>
      <p:cxnSp>
        <p:nvCxnSpPr>
          <p:cNvPr id="18" name="Straight Arrow Connector 17">
            <a:extLst>
              <a:ext uri="{FF2B5EF4-FFF2-40B4-BE49-F238E27FC236}">
                <a16:creationId xmlns:a16="http://schemas.microsoft.com/office/drawing/2014/main" id="{BE3F3B03-6C25-4E62-B20C-BD57B970204C}"/>
              </a:ext>
            </a:extLst>
          </p:cNvPr>
          <p:cNvCxnSpPr>
            <a:stCxn id="7" idx="3"/>
          </p:cNvCxnSpPr>
          <p:nvPr/>
        </p:nvCxnSpPr>
        <p:spPr>
          <a:xfrm flipV="1">
            <a:off x="2088242" y="1953981"/>
            <a:ext cx="686817" cy="330312"/>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210D8D-3264-4A8A-969C-60A1DB9ED9C0}"/>
              </a:ext>
            </a:extLst>
          </p:cNvPr>
          <p:cNvSpPr/>
          <p:nvPr/>
        </p:nvSpPr>
        <p:spPr>
          <a:xfrm>
            <a:off x="2198825" y="2472156"/>
            <a:ext cx="1738296" cy="369332"/>
          </a:xfrm>
          <a:prstGeom prst="rect">
            <a:avLst/>
          </a:prstGeom>
        </p:spPr>
        <p:txBody>
          <a:bodyPr wrap="none">
            <a:spAutoFit/>
          </a:bodyPr>
          <a:lstStyle/>
          <a:p>
            <a:r>
              <a:rPr lang="en-US" dirty="0"/>
              <a:t>Surface plasmon</a:t>
            </a:r>
          </a:p>
        </p:txBody>
      </p:sp>
      <p:cxnSp>
        <p:nvCxnSpPr>
          <p:cNvPr id="20" name="Straight Arrow Connector 19">
            <a:extLst>
              <a:ext uri="{FF2B5EF4-FFF2-40B4-BE49-F238E27FC236}">
                <a16:creationId xmlns:a16="http://schemas.microsoft.com/office/drawing/2014/main" id="{F4C9B194-F3F5-4903-9EDA-8D2092D1195B}"/>
              </a:ext>
            </a:extLst>
          </p:cNvPr>
          <p:cNvCxnSpPr>
            <a:cxnSpLocks/>
          </p:cNvCxnSpPr>
          <p:nvPr/>
        </p:nvCxnSpPr>
        <p:spPr>
          <a:xfrm>
            <a:off x="1383401" y="2433709"/>
            <a:ext cx="840058" cy="181000"/>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B1A0C85-5650-4621-A844-CC4D58DA7756}"/>
              </a:ext>
            </a:extLst>
          </p:cNvPr>
          <p:cNvPicPr>
            <a:picLocks noChangeAspect="1"/>
          </p:cNvPicPr>
          <p:nvPr/>
        </p:nvPicPr>
        <p:blipFill>
          <a:blip r:embed="rId8"/>
          <a:stretch>
            <a:fillRect/>
          </a:stretch>
        </p:blipFill>
        <p:spPr>
          <a:xfrm>
            <a:off x="121340" y="3178061"/>
            <a:ext cx="4341406" cy="571462"/>
          </a:xfrm>
          <a:prstGeom prst="rect">
            <a:avLst/>
          </a:prstGeom>
        </p:spPr>
      </p:pic>
      <p:pic>
        <p:nvPicPr>
          <p:cNvPr id="22" name="Picture 21">
            <a:extLst>
              <a:ext uri="{FF2B5EF4-FFF2-40B4-BE49-F238E27FC236}">
                <a16:creationId xmlns:a16="http://schemas.microsoft.com/office/drawing/2014/main" id="{44158EDA-ED05-4525-AE1A-AE428D4B538B}"/>
              </a:ext>
            </a:extLst>
          </p:cNvPr>
          <p:cNvPicPr>
            <a:picLocks noChangeAspect="1"/>
          </p:cNvPicPr>
          <p:nvPr/>
        </p:nvPicPr>
        <p:blipFill>
          <a:blip r:embed="rId9"/>
          <a:stretch>
            <a:fillRect/>
          </a:stretch>
        </p:blipFill>
        <p:spPr>
          <a:xfrm>
            <a:off x="173404" y="3757175"/>
            <a:ext cx="2567913" cy="585391"/>
          </a:xfrm>
          <a:prstGeom prst="rect">
            <a:avLst/>
          </a:prstGeom>
        </p:spPr>
      </p:pic>
      <p:grpSp>
        <p:nvGrpSpPr>
          <p:cNvPr id="28" name="Group 27">
            <a:extLst>
              <a:ext uri="{FF2B5EF4-FFF2-40B4-BE49-F238E27FC236}">
                <a16:creationId xmlns:a16="http://schemas.microsoft.com/office/drawing/2014/main" id="{27D33370-B26C-456D-8375-CF66049EE20D}"/>
              </a:ext>
            </a:extLst>
          </p:cNvPr>
          <p:cNvGrpSpPr/>
          <p:nvPr/>
        </p:nvGrpSpPr>
        <p:grpSpPr>
          <a:xfrm>
            <a:off x="4794490" y="1341847"/>
            <a:ext cx="4367847" cy="3622107"/>
            <a:chOff x="5206880" y="1147665"/>
            <a:chExt cx="6985120" cy="5710335"/>
          </a:xfrm>
        </p:grpSpPr>
        <p:pic>
          <p:nvPicPr>
            <p:cNvPr id="6" name="Picture 5">
              <a:extLst>
                <a:ext uri="{FF2B5EF4-FFF2-40B4-BE49-F238E27FC236}">
                  <a16:creationId xmlns:a16="http://schemas.microsoft.com/office/drawing/2014/main" id="{7B9DC38E-72EC-4A53-8DD1-9D7AD14DA545}"/>
                </a:ext>
              </a:extLst>
            </p:cNvPr>
            <p:cNvPicPr>
              <a:picLocks noChangeAspect="1"/>
            </p:cNvPicPr>
            <p:nvPr/>
          </p:nvPicPr>
          <p:blipFill>
            <a:blip r:embed="rId10"/>
            <a:stretch>
              <a:fillRect/>
            </a:stretch>
          </p:blipFill>
          <p:spPr>
            <a:xfrm>
              <a:off x="5206880" y="1147665"/>
              <a:ext cx="6985120" cy="5710335"/>
            </a:xfrm>
            <a:prstGeom prst="rect">
              <a:avLst/>
            </a:prstGeom>
          </p:spPr>
        </p:pic>
        <p:cxnSp>
          <p:nvCxnSpPr>
            <p:cNvPr id="10" name="Straight Arrow Connector 9">
              <a:extLst>
                <a:ext uri="{FF2B5EF4-FFF2-40B4-BE49-F238E27FC236}">
                  <a16:creationId xmlns:a16="http://schemas.microsoft.com/office/drawing/2014/main" id="{2C2C6270-FAD8-4BD4-9E07-60DE19AE772D}"/>
                </a:ext>
              </a:extLst>
            </p:cNvPr>
            <p:cNvCxnSpPr/>
            <p:nvPr/>
          </p:nvCxnSpPr>
          <p:spPr>
            <a:xfrm>
              <a:off x="7406353" y="4152258"/>
              <a:ext cx="0" cy="9797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08F229B-9396-451B-8B4D-D3DCEEE729D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115631" y="4481332"/>
              <a:ext cx="552527" cy="466790"/>
            </a:xfrm>
            <a:prstGeom prst="rect">
              <a:avLst/>
            </a:prstGeom>
          </p:spPr>
        </p:pic>
        <p:cxnSp>
          <p:nvCxnSpPr>
            <p:cNvPr id="12" name="Straight Arrow Connector 11">
              <a:extLst>
                <a:ext uri="{FF2B5EF4-FFF2-40B4-BE49-F238E27FC236}">
                  <a16:creationId xmlns:a16="http://schemas.microsoft.com/office/drawing/2014/main" id="{92CD83DD-5D7A-4204-95D8-39BF82225087}"/>
                </a:ext>
              </a:extLst>
            </p:cNvPr>
            <p:cNvCxnSpPr/>
            <p:nvPr/>
          </p:nvCxnSpPr>
          <p:spPr>
            <a:xfrm>
              <a:off x="7755893" y="3746982"/>
              <a:ext cx="0" cy="9797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B9AC323-3054-4500-A65B-77C1FB6D9D7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632919" y="3908330"/>
              <a:ext cx="352474" cy="390580"/>
            </a:xfrm>
            <a:prstGeom prst="rect">
              <a:avLst/>
            </a:prstGeom>
          </p:spPr>
        </p:pic>
        <p:pic>
          <p:nvPicPr>
            <p:cNvPr id="23" name="Picture 22">
              <a:extLst>
                <a:ext uri="{FF2B5EF4-FFF2-40B4-BE49-F238E27FC236}">
                  <a16:creationId xmlns:a16="http://schemas.microsoft.com/office/drawing/2014/main" id="{337547CD-DEBC-4D55-8467-34F56F009414}"/>
                </a:ext>
              </a:extLst>
            </p:cNvPr>
            <p:cNvPicPr>
              <a:picLocks noChangeAspect="1"/>
            </p:cNvPicPr>
            <p:nvPr/>
          </p:nvPicPr>
          <p:blipFill>
            <a:blip r:embed="rId13"/>
            <a:stretch>
              <a:fillRect/>
            </a:stretch>
          </p:blipFill>
          <p:spPr>
            <a:xfrm>
              <a:off x="9593702" y="4218820"/>
              <a:ext cx="504895" cy="295316"/>
            </a:xfrm>
            <a:prstGeom prst="rect">
              <a:avLst/>
            </a:prstGeom>
          </p:spPr>
        </p:pic>
        <p:cxnSp>
          <p:nvCxnSpPr>
            <p:cNvPr id="24" name="Straight Arrow Connector 23">
              <a:extLst>
                <a:ext uri="{FF2B5EF4-FFF2-40B4-BE49-F238E27FC236}">
                  <a16:creationId xmlns:a16="http://schemas.microsoft.com/office/drawing/2014/main" id="{C30A042E-E118-4AA8-84E1-940CE4A94931}"/>
                </a:ext>
              </a:extLst>
            </p:cNvPr>
            <p:cNvCxnSpPr>
              <a:cxnSpLocks/>
            </p:cNvCxnSpPr>
            <p:nvPr/>
          </p:nvCxnSpPr>
          <p:spPr>
            <a:xfrm flipH="1">
              <a:off x="9244163" y="2181138"/>
              <a:ext cx="1068056" cy="294486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539E7B8-93C1-4839-9609-C79922664DA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9411159" y="3608850"/>
              <a:ext cx="457264" cy="276264"/>
            </a:xfrm>
            <a:prstGeom prst="rect">
              <a:avLst/>
            </a:prstGeom>
          </p:spPr>
        </p:pic>
      </p:grpSp>
      <p:pic>
        <p:nvPicPr>
          <p:cNvPr id="26" name="Picture 25">
            <a:extLst>
              <a:ext uri="{FF2B5EF4-FFF2-40B4-BE49-F238E27FC236}">
                <a16:creationId xmlns:a16="http://schemas.microsoft.com/office/drawing/2014/main" id="{08B80955-95CF-4CD1-B5DB-EA176F0A0E47}"/>
              </a:ext>
            </a:extLst>
          </p:cNvPr>
          <p:cNvPicPr>
            <a:picLocks noChangeAspect="1"/>
          </p:cNvPicPr>
          <p:nvPr/>
        </p:nvPicPr>
        <p:blipFill>
          <a:blip r:embed="rId15"/>
          <a:stretch>
            <a:fillRect/>
          </a:stretch>
        </p:blipFill>
        <p:spPr>
          <a:xfrm>
            <a:off x="2847622" y="3857419"/>
            <a:ext cx="981212" cy="304843"/>
          </a:xfrm>
          <a:prstGeom prst="rect">
            <a:avLst/>
          </a:prstGeom>
        </p:spPr>
      </p:pic>
      <p:pic>
        <p:nvPicPr>
          <p:cNvPr id="27" name="Picture 26">
            <a:extLst>
              <a:ext uri="{FF2B5EF4-FFF2-40B4-BE49-F238E27FC236}">
                <a16:creationId xmlns:a16="http://schemas.microsoft.com/office/drawing/2014/main" id="{D6E2B741-CD4D-4701-91C5-6DDEF1D603D6}"/>
              </a:ext>
            </a:extLst>
          </p:cNvPr>
          <p:cNvPicPr>
            <a:picLocks noChangeAspect="1"/>
          </p:cNvPicPr>
          <p:nvPr/>
        </p:nvPicPr>
        <p:blipFill>
          <a:blip r:embed="rId16"/>
          <a:stretch>
            <a:fillRect/>
          </a:stretch>
        </p:blipFill>
        <p:spPr>
          <a:xfrm>
            <a:off x="172195" y="4345275"/>
            <a:ext cx="4772881" cy="318766"/>
          </a:xfrm>
          <a:prstGeom prst="rect">
            <a:avLst/>
          </a:prstGeom>
        </p:spPr>
      </p:pic>
    </p:spTree>
    <p:extLst>
      <p:ext uri="{BB962C8B-B14F-4D97-AF65-F5344CB8AC3E}">
        <p14:creationId xmlns:p14="http://schemas.microsoft.com/office/powerpoint/2010/main" val="37213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1087E1-4471-4E21-B6B6-3905757F6534}"/>
              </a:ext>
            </a:extLst>
          </p:cNvPr>
          <p:cNvSpPr/>
          <p:nvPr/>
        </p:nvSpPr>
        <p:spPr>
          <a:xfrm>
            <a:off x="97174" y="158928"/>
            <a:ext cx="9046826" cy="276999"/>
          </a:xfrm>
          <a:prstGeom prst="rect">
            <a:avLst/>
          </a:prstGeom>
        </p:spPr>
        <p:txBody>
          <a:bodyPr wrap="square">
            <a:spAutoFit/>
          </a:bodyPr>
          <a:lstStyle/>
          <a:p>
            <a:r>
              <a:rPr lang="en-US" sz="1200" dirty="0">
                <a:solidFill>
                  <a:srgbClr val="FF0000"/>
                </a:solidFill>
              </a:rPr>
              <a:t>Local calculation does not describe electron—hole excitation, which dominates electron scattering loss in the high-p region.</a:t>
            </a:r>
          </a:p>
        </p:txBody>
      </p:sp>
      <p:grpSp>
        <p:nvGrpSpPr>
          <p:cNvPr id="19" name="Group 18">
            <a:extLst>
              <a:ext uri="{FF2B5EF4-FFF2-40B4-BE49-F238E27FC236}">
                <a16:creationId xmlns:a16="http://schemas.microsoft.com/office/drawing/2014/main" id="{8F1783DD-2528-48F7-8A60-95DA834B83B7}"/>
              </a:ext>
            </a:extLst>
          </p:cNvPr>
          <p:cNvGrpSpPr/>
          <p:nvPr/>
        </p:nvGrpSpPr>
        <p:grpSpPr>
          <a:xfrm>
            <a:off x="5052768" y="1100086"/>
            <a:ext cx="4091232" cy="3559996"/>
            <a:chOff x="5206880" y="1147665"/>
            <a:chExt cx="6985120" cy="5710335"/>
          </a:xfrm>
        </p:grpSpPr>
        <p:pic>
          <p:nvPicPr>
            <p:cNvPr id="5" name="Picture 4">
              <a:extLst>
                <a:ext uri="{FF2B5EF4-FFF2-40B4-BE49-F238E27FC236}">
                  <a16:creationId xmlns:a16="http://schemas.microsoft.com/office/drawing/2014/main" id="{F2565217-9127-44D5-997A-5D011AC60072}"/>
                </a:ext>
              </a:extLst>
            </p:cNvPr>
            <p:cNvPicPr>
              <a:picLocks noChangeAspect="1"/>
            </p:cNvPicPr>
            <p:nvPr/>
          </p:nvPicPr>
          <p:blipFill>
            <a:blip r:embed="rId2"/>
            <a:stretch>
              <a:fillRect/>
            </a:stretch>
          </p:blipFill>
          <p:spPr>
            <a:xfrm>
              <a:off x="5206880" y="1147665"/>
              <a:ext cx="6985120" cy="5710335"/>
            </a:xfrm>
            <a:prstGeom prst="rect">
              <a:avLst/>
            </a:prstGeom>
          </p:spPr>
        </p:pic>
        <p:cxnSp>
          <p:nvCxnSpPr>
            <p:cNvPr id="6" name="Straight Arrow Connector 5">
              <a:extLst>
                <a:ext uri="{FF2B5EF4-FFF2-40B4-BE49-F238E27FC236}">
                  <a16:creationId xmlns:a16="http://schemas.microsoft.com/office/drawing/2014/main" id="{7C30CD2F-38B7-4FAF-B53D-CD8D1145B526}"/>
                </a:ext>
              </a:extLst>
            </p:cNvPr>
            <p:cNvCxnSpPr/>
            <p:nvPr/>
          </p:nvCxnSpPr>
          <p:spPr>
            <a:xfrm>
              <a:off x="7406353" y="4152258"/>
              <a:ext cx="0" cy="9797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272AAB1-9F8D-47A5-B07D-22136467B0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15631" y="4481332"/>
              <a:ext cx="552527" cy="466790"/>
            </a:xfrm>
            <a:prstGeom prst="rect">
              <a:avLst/>
            </a:prstGeom>
          </p:spPr>
        </p:pic>
        <p:cxnSp>
          <p:nvCxnSpPr>
            <p:cNvPr id="8" name="Straight Arrow Connector 7">
              <a:extLst>
                <a:ext uri="{FF2B5EF4-FFF2-40B4-BE49-F238E27FC236}">
                  <a16:creationId xmlns:a16="http://schemas.microsoft.com/office/drawing/2014/main" id="{8AF7B7B9-AFF5-4E5E-880F-87A172C93325}"/>
                </a:ext>
              </a:extLst>
            </p:cNvPr>
            <p:cNvCxnSpPr/>
            <p:nvPr/>
          </p:nvCxnSpPr>
          <p:spPr>
            <a:xfrm>
              <a:off x="7755893" y="3746982"/>
              <a:ext cx="0" cy="9797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8BD90C-6122-407C-9D3C-4ABEB91963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32919" y="3908330"/>
              <a:ext cx="352474" cy="390580"/>
            </a:xfrm>
            <a:prstGeom prst="rect">
              <a:avLst/>
            </a:prstGeom>
          </p:spPr>
        </p:pic>
        <p:pic>
          <p:nvPicPr>
            <p:cNvPr id="10" name="Picture 9">
              <a:extLst>
                <a:ext uri="{FF2B5EF4-FFF2-40B4-BE49-F238E27FC236}">
                  <a16:creationId xmlns:a16="http://schemas.microsoft.com/office/drawing/2014/main" id="{E68CD4E8-6BE0-4E2F-878D-2EC8C6610B05}"/>
                </a:ext>
              </a:extLst>
            </p:cNvPr>
            <p:cNvPicPr>
              <a:picLocks noChangeAspect="1"/>
            </p:cNvPicPr>
            <p:nvPr/>
          </p:nvPicPr>
          <p:blipFill>
            <a:blip r:embed="rId5"/>
            <a:stretch>
              <a:fillRect/>
            </a:stretch>
          </p:blipFill>
          <p:spPr>
            <a:xfrm>
              <a:off x="9593702" y="4218820"/>
              <a:ext cx="504895" cy="295316"/>
            </a:xfrm>
            <a:prstGeom prst="rect">
              <a:avLst/>
            </a:prstGeom>
          </p:spPr>
        </p:pic>
        <p:cxnSp>
          <p:nvCxnSpPr>
            <p:cNvPr id="11" name="Straight Arrow Connector 10">
              <a:extLst>
                <a:ext uri="{FF2B5EF4-FFF2-40B4-BE49-F238E27FC236}">
                  <a16:creationId xmlns:a16="http://schemas.microsoft.com/office/drawing/2014/main" id="{31280FE7-BF2E-4D63-BB50-E2AB7F0A9A66}"/>
                </a:ext>
              </a:extLst>
            </p:cNvPr>
            <p:cNvCxnSpPr>
              <a:cxnSpLocks/>
            </p:cNvCxnSpPr>
            <p:nvPr/>
          </p:nvCxnSpPr>
          <p:spPr>
            <a:xfrm flipH="1">
              <a:off x="9244163" y="2181138"/>
              <a:ext cx="1068056" cy="294486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0B2AA3E-A182-4592-B465-39FD3066C2A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11159" y="3608850"/>
              <a:ext cx="457264" cy="276264"/>
            </a:xfrm>
            <a:prstGeom prst="rect">
              <a:avLst/>
            </a:prstGeom>
          </p:spPr>
        </p:pic>
        <p:sp>
          <p:nvSpPr>
            <p:cNvPr id="13" name="Oval 12">
              <a:extLst>
                <a:ext uri="{FF2B5EF4-FFF2-40B4-BE49-F238E27FC236}">
                  <a16:creationId xmlns:a16="http://schemas.microsoft.com/office/drawing/2014/main" id="{F382646B-245E-421A-879A-782A8F488C0C}"/>
                </a:ext>
              </a:extLst>
            </p:cNvPr>
            <p:cNvSpPr/>
            <p:nvPr/>
          </p:nvSpPr>
          <p:spPr>
            <a:xfrm>
              <a:off x="9748007" y="1510018"/>
              <a:ext cx="931178" cy="61239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Oval 13">
              <a:extLst>
                <a:ext uri="{FF2B5EF4-FFF2-40B4-BE49-F238E27FC236}">
                  <a16:creationId xmlns:a16="http://schemas.microsoft.com/office/drawing/2014/main" id="{A87E7B59-52F8-4501-8833-83BA72B04BD2}"/>
                </a:ext>
              </a:extLst>
            </p:cNvPr>
            <p:cNvSpPr/>
            <p:nvPr/>
          </p:nvSpPr>
          <p:spPr>
            <a:xfrm>
              <a:off x="8778574" y="4878528"/>
              <a:ext cx="931178" cy="61239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6" name="Oval 15">
              <a:extLst>
                <a:ext uri="{FF2B5EF4-FFF2-40B4-BE49-F238E27FC236}">
                  <a16:creationId xmlns:a16="http://schemas.microsoft.com/office/drawing/2014/main" id="{5B521DFD-3F2C-4BB0-87BF-2F53C2C0EF75}"/>
                </a:ext>
              </a:extLst>
            </p:cNvPr>
            <p:cNvSpPr/>
            <p:nvPr/>
          </p:nvSpPr>
          <p:spPr>
            <a:xfrm>
              <a:off x="10395357" y="1719743"/>
              <a:ext cx="931178" cy="2165371"/>
            </a:xfrm>
            <a:prstGeom prst="ellipse">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ECA1CD4-C0F8-4D6E-8BD5-05CFBA34FBE4}"/>
              </a:ext>
            </a:extLst>
          </p:cNvPr>
          <p:cNvSpPr/>
          <p:nvPr/>
        </p:nvSpPr>
        <p:spPr>
          <a:xfrm>
            <a:off x="97174" y="483418"/>
            <a:ext cx="9046826" cy="461665"/>
          </a:xfrm>
          <a:prstGeom prst="rect">
            <a:avLst/>
          </a:prstGeom>
        </p:spPr>
        <p:txBody>
          <a:bodyPr wrap="square">
            <a:spAutoFit/>
          </a:bodyPr>
          <a:lstStyle/>
          <a:p>
            <a:pPr algn="just"/>
            <a:r>
              <a:rPr lang="en-US" sz="1200" dirty="0">
                <a:solidFill>
                  <a:srgbClr val="00B050"/>
                </a:solidFill>
              </a:rPr>
              <a:t>The cutoff corresponds to the upper edge of the bulk excitation spectrum. The fact that beyond the cutoff the nonlocal result falls so dramatically is a consequence of screening of the electron scattering loss mechanism.</a:t>
            </a:r>
          </a:p>
        </p:txBody>
      </p:sp>
      <p:pic>
        <p:nvPicPr>
          <p:cNvPr id="18" name="Picture 17">
            <a:extLst>
              <a:ext uri="{FF2B5EF4-FFF2-40B4-BE49-F238E27FC236}">
                <a16:creationId xmlns:a16="http://schemas.microsoft.com/office/drawing/2014/main" id="{91DBCB0B-DB67-4490-9704-089410AC4979}"/>
              </a:ext>
            </a:extLst>
          </p:cNvPr>
          <p:cNvPicPr>
            <a:picLocks noChangeAspect="1"/>
          </p:cNvPicPr>
          <p:nvPr/>
        </p:nvPicPr>
        <p:blipFill>
          <a:blip r:embed="rId7"/>
          <a:stretch>
            <a:fillRect/>
          </a:stretch>
        </p:blipFill>
        <p:spPr>
          <a:xfrm>
            <a:off x="97174" y="1243363"/>
            <a:ext cx="4695379" cy="3459753"/>
          </a:xfrm>
          <a:prstGeom prst="rect">
            <a:avLst/>
          </a:prstGeom>
        </p:spPr>
      </p:pic>
    </p:spTree>
    <p:extLst>
      <p:ext uri="{BB962C8B-B14F-4D97-AF65-F5344CB8AC3E}">
        <p14:creationId xmlns:p14="http://schemas.microsoft.com/office/powerpoint/2010/main" val="39386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E5CD-B281-4254-91F7-30557574AAF8}"/>
              </a:ext>
            </a:extLst>
          </p:cNvPr>
          <p:cNvSpPr>
            <a:spLocks noGrp="1"/>
          </p:cNvSpPr>
          <p:nvPr>
            <p:ph type="title"/>
          </p:nvPr>
        </p:nvSpPr>
        <p:spPr>
          <a:xfrm>
            <a:off x="1074843" y="0"/>
            <a:ext cx="6996600" cy="715800"/>
          </a:xfrm>
        </p:spPr>
        <p:txBody>
          <a:bodyPr/>
          <a:lstStyle/>
          <a:p>
            <a:r>
              <a:rPr lang="en-US" dirty="0"/>
              <a:t>Summary</a:t>
            </a:r>
          </a:p>
        </p:txBody>
      </p:sp>
      <p:sp>
        <p:nvSpPr>
          <p:cNvPr id="3" name="Text Placeholder 2">
            <a:extLst>
              <a:ext uri="{FF2B5EF4-FFF2-40B4-BE49-F238E27FC236}">
                <a16:creationId xmlns:a16="http://schemas.microsoft.com/office/drawing/2014/main" id="{F59CF666-C1FE-4AB6-8A18-5B873BB5E616}"/>
              </a:ext>
            </a:extLst>
          </p:cNvPr>
          <p:cNvSpPr>
            <a:spLocks noGrp="1"/>
          </p:cNvSpPr>
          <p:nvPr>
            <p:ph type="body" idx="1"/>
          </p:nvPr>
        </p:nvSpPr>
        <p:spPr>
          <a:xfrm>
            <a:off x="2201834" y="1375164"/>
            <a:ext cx="3339900" cy="2665800"/>
          </a:xfrm>
        </p:spPr>
        <p:txBody>
          <a:bodyPr/>
          <a:lstStyle/>
          <a:p>
            <a:r>
              <a:rPr lang="en-US" dirty="0"/>
              <a:t>Nonlocality</a:t>
            </a:r>
          </a:p>
          <a:p>
            <a:r>
              <a:rPr lang="en-US" dirty="0"/>
              <a:t>Quasi-static</a:t>
            </a:r>
          </a:p>
          <a:p>
            <a:r>
              <a:rPr lang="en-US" dirty="0"/>
              <a:t>High q contribution (distance dependent)</a:t>
            </a:r>
          </a:p>
        </p:txBody>
      </p:sp>
      <p:sp>
        <p:nvSpPr>
          <p:cNvPr id="5" name="Text Placeholder 2">
            <a:extLst>
              <a:ext uri="{FF2B5EF4-FFF2-40B4-BE49-F238E27FC236}">
                <a16:creationId xmlns:a16="http://schemas.microsoft.com/office/drawing/2014/main" id="{1E549F20-070D-46C4-926E-5519D6DD7594}"/>
              </a:ext>
            </a:extLst>
          </p:cNvPr>
          <p:cNvSpPr txBox="1">
            <a:spLocks/>
          </p:cNvSpPr>
          <p:nvPr/>
        </p:nvSpPr>
        <p:spPr>
          <a:xfrm>
            <a:off x="483174" y="755556"/>
            <a:ext cx="7826234" cy="5747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114300" indent="0">
              <a:buNone/>
            </a:pPr>
            <a:r>
              <a:rPr lang="en-US" dirty="0"/>
              <a:t>Key features of s-SNOM reproduced (qualitatively) in this example:</a:t>
            </a:r>
          </a:p>
        </p:txBody>
      </p:sp>
    </p:spTree>
    <p:extLst>
      <p:ext uri="{BB962C8B-B14F-4D97-AF65-F5344CB8AC3E}">
        <p14:creationId xmlns:p14="http://schemas.microsoft.com/office/powerpoint/2010/main" val="383819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639DD-CB24-4920-A022-A0F03D984CDA}"/>
              </a:ext>
            </a:extLst>
          </p:cNvPr>
          <p:cNvPicPr>
            <a:picLocks noChangeAspect="1"/>
          </p:cNvPicPr>
          <p:nvPr/>
        </p:nvPicPr>
        <p:blipFill>
          <a:blip r:embed="rId2"/>
          <a:stretch>
            <a:fillRect/>
          </a:stretch>
        </p:blipFill>
        <p:spPr>
          <a:xfrm>
            <a:off x="1727034" y="598270"/>
            <a:ext cx="5265864" cy="2842124"/>
          </a:xfrm>
          <a:prstGeom prst="rect">
            <a:avLst/>
          </a:prstGeom>
        </p:spPr>
      </p:pic>
    </p:spTree>
    <p:extLst>
      <p:ext uri="{BB962C8B-B14F-4D97-AF65-F5344CB8AC3E}">
        <p14:creationId xmlns:p14="http://schemas.microsoft.com/office/powerpoint/2010/main" val="175444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B7826-72AF-405B-8AFC-7DB722DAF8D5}"/>
              </a:ext>
            </a:extLst>
          </p:cNvPr>
          <p:cNvPicPr>
            <a:picLocks noChangeAspect="1"/>
          </p:cNvPicPr>
          <p:nvPr/>
        </p:nvPicPr>
        <p:blipFill>
          <a:blip r:embed="rId2"/>
          <a:stretch>
            <a:fillRect/>
          </a:stretch>
        </p:blipFill>
        <p:spPr>
          <a:xfrm>
            <a:off x="759127" y="1724713"/>
            <a:ext cx="1159502" cy="1741925"/>
          </a:xfrm>
          <a:prstGeom prst="rect">
            <a:avLst/>
          </a:prstGeom>
        </p:spPr>
      </p:pic>
      <p:pic>
        <p:nvPicPr>
          <p:cNvPr id="5" name="Picture 4">
            <a:extLst>
              <a:ext uri="{FF2B5EF4-FFF2-40B4-BE49-F238E27FC236}">
                <a16:creationId xmlns:a16="http://schemas.microsoft.com/office/drawing/2014/main" id="{87BE5388-3C9B-463F-BF65-0EF24E047C10}"/>
              </a:ext>
            </a:extLst>
          </p:cNvPr>
          <p:cNvPicPr>
            <a:picLocks noChangeAspect="1"/>
          </p:cNvPicPr>
          <p:nvPr/>
        </p:nvPicPr>
        <p:blipFill>
          <a:blip r:embed="rId3"/>
          <a:stretch>
            <a:fillRect/>
          </a:stretch>
        </p:blipFill>
        <p:spPr>
          <a:xfrm>
            <a:off x="7287043" y="1624968"/>
            <a:ext cx="1380273" cy="1744336"/>
          </a:xfrm>
          <a:prstGeom prst="rect">
            <a:avLst/>
          </a:prstGeom>
        </p:spPr>
      </p:pic>
      <p:sp>
        <p:nvSpPr>
          <p:cNvPr id="6" name="TextBox 5">
            <a:extLst>
              <a:ext uri="{FF2B5EF4-FFF2-40B4-BE49-F238E27FC236}">
                <a16:creationId xmlns:a16="http://schemas.microsoft.com/office/drawing/2014/main" id="{121B469B-9DE3-415A-A140-E8E4F2907CA4}"/>
              </a:ext>
            </a:extLst>
          </p:cNvPr>
          <p:cNvSpPr txBox="1"/>
          <p:nvPr/>
        </p:nvSpPr>
        <p:spPr>
          <a:xfrm>
            <a:off x="1100110" y="3466638"/>
            <a:ext cx="506870" cy="253916"/>
          </a:xfrm>
          <a:prstGeom prst="rect">
            <a:avLst/>
          </a:prstGeom>
          <a:noFill/>
        </p:spPr>
        <p:txBody>
          <a:bodyPr wrap="none" rtlCol="0">
            <a:spAutoFit/>
          </a:bodyPr>
          <a:lstStyle/>
          <a:p>
            <a:r>
              <a:rPr lang="en-US" sz="1050" b="1" dirty="0"/>
              <a:t>A</a:t>
            </a:r>
            <a:r>
              <a:rPr lang="en-US" altLang="zh-CN" sz="1050" b="1" dirty="0"/>
              <a:t>lice</a:t>
            </a:r>
            <a:endParaRPr lang="en-US" sz="1050" b="1" dirty="0"/>
          </a:p>
        </p:txBody>
      </p:sp>
      <p:sp>
        <p:nvSpPr>
          <p:cNvPr id="7" name="TextBox 6">
            <a:extLst>
              <a:ext uri="{FF2B5EF4-FFF2-40B4-BE49-F238E27FC236}">
                <a16:creationId xmlns:a16="http://schemas.microsoft.com/office/drawing/2014/main" id="{A4BAAA48-C996-4049-8261-1BDBC6ACF373}"/>
              </a:ext>
            </a:extLst>
          </p:cNvPr>
          <p:cNvSpPr txBox="1"/>
          <p:nvPr/>
        </p:nvSpPr>
        <p:spPr>
          <a:xfrm>
            <a:off x="7769670" y="3366893"/>
            <a:ext cx="445956" cy="253916"/>
          </a:xfrm>
          <a:prstGeom prst="rect">
            <a:avLst/>
          </a:prstGeom>
          <a:noFill/>
        </p:spPr>
        <p:txBody>
          <a:bodyPr wrap="none" rtlCol="0">
            <a:spAutoFit/>
          </a:bodyPr>
          <a:lstStyle/>
          <a:p>
            <a:r>
              <a:rPr lang="en-US" sz="1050" b="1" dirty="0"/>
              <a:t>Bob</a:t>
            </a:r>
          </a:p>
        </p:txBody>
      </p:sp>
      <p:pic>
        <p:nvPicPr>
          <p:cNvPr id="8" name="Picture 7">
            <a:extLst>
              <a:ext uri="{FF2B5EF4-FFF2-40B4-BE49-F238E27FC236}">
                <a16:creationId xmlns:a16="http://schemas.microsoft.com/office/drawing/2014/main" id="{09155E0D-1542-466C-ADF3-09BEC2507EA4}"/>
              </a:ext>
            </a:extLst>
          </p:cNvPr>
          <p:cNvPicPr>
            <a:picLocks noChangeAspect="1"/>
          </p:cNvPicPr>
          <p:nvPr/>
        </p:nvPicPr>
        <p:blipFill>
          <a:blip r:embed="rId4"/>
          <a:stretch>
            <a:fillRect/>
          </a:stretch>
        </p:blipFill>
        <p:spPr>
          <a:xfrm>
            <a:off x="3581069" y="0"/>
            <a:ext cx="2034359" cy="1624968"/>
          </a:xfrm>
          <a:prstGeom prst="rect">
            <a:avLst/>
          </a:prstGeom>
        </p:spPr>
      </p:pic>
      <p:pic>
        <p:nvPicPr>
          <p:cNvPr id="9" name="Picture 8">
            <a:extLst>
              <a:ext uri="{FF2B5EF4-FFF2-40B4-BE49-F238E27FC236}">
                <a16:creationId xmlns:a16="http://schemas.microsoft.com/office/drawing/2014/main" id="{B7A123B9-D46B-45FB-AC80-B5E1B7473DC1}"/>
              </a:ext>
            </a:extLst>
          </p:cNvPr>
          <p:cNvPicPr>
            <a:picLocks noChangeAspect="1"/>
          </p:cNvPicPr>
          <p:nvPr/>
        </p:nvPicPr>
        <p:blipFill>
          <a:blip r:embed="rId5"/>
          <a:stretch>
            <a:fillRect/>
          </a:stretch>
        </p:blipFill>
        <p:spPr>
          <a:xfrm>
            <a:off x="3860499" y="1629008"/>
            <a:ext cx="655767" cy="649369"/>
          </a:xfrm>
          <a:prstGeom prst="rect">
            <a:avLst/>
          </a:prstGeom>
        </p:spPr>
      </p:pic>
      <p:pic>
        <p:nvPicPr>
          <p:cNvPr id="10" name="Picture 9">
            <a:extLst>
              <a:ext uri="{FF2B5EF4-FFF2-40B4-BE49-F238E27FC236}">
                <a16:creationId xmlns:a16="http://schemas.microsoft.com/office/drawing/2014/main" id="{29461747-C8E1-4AB2-A2C0-5393A0249A68}"/>
              </a:ext>
            </a:extLst>
          </p:cNvPr>
          <p:cNvPicPr>
            <a:picLocks noChangeAspect="1"/>
          </p:cNvPicPr>
          <p:nvPr/>
        </p:nvPicPr>
        <p:blipFill>
          <a:blip r:embed="rId5"/>
          <a:stretch>
            <a:fillRect/>
          </a:stretch>
        </p:blipFill>
        <p:spPr>
          <a:xfrm>
            <a:off x="4735705" y="1624969"/>
            <a:ext cx="659846" cy="653408"/>
          </a:xfrm>
          <a:prstGeom prst="rect">
            <a:avLst/>
          </a:prstGeom>
        </p:spPr>
      </p:pic>
      <p:pic>
        <p:nvPicPr>
          <p:cNvPr id="11" name="Picture 10">
            <a:extLst>
              <a:ext uri="{FF2B5EF4-FFF2-40B4-BE49-F238E27FC236}">
                <a16:creationId xmlns:a16="http://schemas.microsoft.com/office/drawing/2014/main" id="{D89EBF84-2626-4D99-BE51-CEC607DE540B}"/>
              </a:ext>
            </a:extLst>
          </p:cNvPr>
          <p:cNvPicPr>
            <a:picLocks noChangeAspect="1"/>
          </p:cNvPicPr>
          <p:nvPr/>
        </p:nvPicPr>
        <p:blipFill>
          <a:blip r:embed="rId5"/>
          <a:stretch>
            <a:fillRect/>
          </a:stretch>
        </p:blipFill>
        <p:spPr>
          <a:xfrm>
            <a:off x="3860500" y="2497136"/>
            <a:ext cx="655767" cy="649369"/>
          </a:xfrm>
          <a:prstGeom prst="rect">
            <a:avLst/>
          </a:prstGeom>
        </p:spPr>
      </p:pic>
      <p:pic>
        <p:nvPicPr>
          <p:cNvPr id="12" name="Picture 11">
            <a:extLst>
              <a:ext uri="{FF2B5EF4-FFF2-40B4-BE49-F238E27FC236}">
                <a16:creationId xmlns:a16="http://schemas.microsoft.com/office/drawing/2014/main" id="{48D817B6-1F9A-46C9-997A-D28D3666A97F}"/>
              </a:ext>
            </a:extLst>
          </p:cNvPr>
          <p:cNvPicPr>
            <a:picLocks noChangeAspect="1"/>
          </p:cNvPicPr>
          <p:nvPr/>
        </p:nvPicPr>
        <p:blipFill>
          <a:blip r:embed="rId5"/>
          <a:stretch>
            <a:fillRect/>
          </a:stretch>
        </p:blipFill>
        <p:spPr>
          <a:xfrm>
            <a:off x="4755648" y="3299751"/>
            <a:ext cx="639904" cy="633661"/>
          </a:xfrm>
          <a:prstGeom prst="rect">
            <a:avLst/>
          </a:prstGeom>
        </p:spPr>
      </p:pic>
      <p:pic>
        <p:nvPicPr>
          <p:cNvPr id="13" name="Picture 12">
            <a:extLst>
              <a:ext uri="{FF2B5EF4-FFF2-40B4-BE49-F238E27FC236}">
                <a16:creationId xmlns:a16="http://schemas.microsoft.com/office/drawing/2014/main" id="{F245D28D-DBEA-49B9-B2FC-7F5AA8D79675}"/>
              </a:ext>
            </a:extLst>
          </p:cNvPr>
          <p:cNvPicPr>
            <a:picLocks noChangeAspect="1"/>
          </p:cNvPicPr>
          <p:nvPr/>
        </p:nvPicPr>
        <p:blipFill>
          <a:blip r:embed="rId6"/>
          <a:stretch>
            <a:fillRect/>
          </a:stretch>
        </p:blipFill>
        <p:spPr>
          <a:xfrm>
            <a:off x="4755648" y="2506601"/>
            <a:ext cx="639904" cy="639904"/>
          </a:xfrm>
          <a:prstGeom prst="rect">
            <a:avLst/>
          </a:prstGeom>
        </p:spPr>
      </p:pic>
      <p:pic>
        <p:nvPicPr>
          <p:cNvPr id="14" name="Picture 13">
            <a:extLst>
              <a:ext uri="{FF2B5EF4-FFF2-40B4-BE49-F238E27FC236}">
                <a16:creationId xmlns:a16="http://schemas.microsoft.com/office/drawing/2014/main" id="{49BF0BAA-0E7F-4CF2-84D9-1CDA4B2EAF1C}"/>
              </a:ext>
            </a:extLst>
          </p:cNvPr>
          <p:cNvPicPr>
            <a:picLocks noChangeAspect="1"/>
          </p:cNvPicPr>
          <p:nvPr/>
        </p:nvPicPr>
        <p:blipFill>
          <a:blip r:embed="rId6"/>
          <a:stretch>
            <a:fillRect/>
          </a:stretch>
        </p:blipFill>
        <p:spPr>
          <a:xfrm>
            <a:off x="3857518" y="3329786"/>
            <a:ext cx="658749" cy="658749"/>
          </a:xfrm>
          <a:prstGeom prst="rect">
            <a:avLst/>
          </a:prstGeom>
        </p:spPr>
      </p:pic>
      <p:pic>
        <p:nvPicPr>
          <p:cNvPr id="15" name="Picture 14">
            <a:extLst>
              <a:ext uri="{FF2B5EF4-FFF2-40B4-BE49-F238E27FC236}">
                <a16:creationId xmlns:a16="http://schemas.microsoft.com/office/drawing/2014/main" id="{B93B88EF-7EF8-4A11-8250-42C1C96D8D8A}"/>
              </a:ext>
            </a:extLst>
          </p:cNvPr>
          <p:cNvPicPr>
            <a:picLocks noChangeAspect="1"/>
          </p:cNvPicPr>
          <p:nvPr/>
        </p:nvPicPr>
        <p:blipFill>
          <a:blip r:embed="rId6"/>
          <a:stretch>
            <a:fillRect/>
          </a:stretch>
        </p:blipFill>
        <p:spPr>
          <a:xfrm>
            <a:off x="3857518" y="4134947"/>
            <a:ext cx="658748" cy="658748"/>
          </a:xfrm>
          <a:prstGeom prst="rect">
            <a:avLst/>
          </a:prstGeom>
        </p:spPr>
      </p:pic>
      <p:pic>
        <p:nvPicPr>
          <p:cNvPr id="16" name="Picture 15">
            <a:extLst>
              <a:ext uri="{FF2B5EF4-FFF2-40B4-BE49-F238E27FC236}">
                <a16:creationId xmlns:a16="http://schemas.microsoft.com/office/drawing/2014/main" id="{EE0214D1-2F71-4F09-9EEB-37FE2EAF2961}"/>
              </a:ext>
            </a:extLst>
          </p:cNvPr>
          <p:cNvPicPr>
            <a:picLocks noChangeAspect="1"/>
          </p:cNvPicPr>
          <p:nvPr/>
        </p:nvPicPr>
        <p:blipFill>
          <a:blip r:embed="rId6"/>
          <a:stretch>
            <a:fillRect/>
          </a:stretch>
        </p:blipFill>
        <p:spPr>
          <a:xfrm>
            <a:off x="4755648" y="4134947"/>
            <a:ext cx="658748" cy="658748"/>
          </a:xfrm>
          <a:prstGeom prst="rect">
            <a:avLst/>
          </a:prstGeom>
        </p:spPr>
      </p:pic>
      <p:cxnSp>
        <p:nvCxnSpPr>
          <p:cNvPr id="18" name="Straight Arrow Connector 17">
            <a:extLst>
              <a:ext uri="{FF2B5EF4-FFF2-40B4-BE49-F238E27FC236}">
                <a16:creationId xmlns:a16="http://schemas.microsoft.com/office/drawing/2014/main" id="{7868C300-21EB-42D0-BBB3-A13D138A0D2F}"/>
              </a:ext>
            </a:extLst>
          </p:cNvPr>
          <p:cNvCxnSpPr/>
          <p:nvPr/>
        </p:nvCxnSpPr>
        <p:spPr>
          <a:xfrm>
            <a:off x="3422002" y="2337318"/>
            <a:ext cx="254026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3E37D2-3732-4B0F-8BDB-6B62412C0D32}"/>
              </a:ext>
            </a:extLst>
          </p:cNvPr>
          <p:cNvCxnSpPr>
            <a:cxnSpLocks/>
          </p:cNvCxnSpPr>
          <p:nvPr/>
        </p:nvCxnSpPr>
        <p:spPr>
          <a:xfrm flipH="1">
            <a:off x="3422002" y="3285005"/>
            <a:ext cx="257754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272C469-1359-4DF7-9859-CEB08E53E882}"/>
              </a:ext>
            </a:extLst>
          </p:cNvPr>
          <p:cNvCxnSpPr>
            <a:cxnSpLocks/>
          </p:cNvCxnSpPr>
          <p:nvPr/>
        </p:nvCxnSpPr>
        <p:spPr>
          <a:xfrm flipH="1">
            <a:off x="3459292" y="4049721"/>
            <a:ext cx="254025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94EE21-3991-4602-B8D4-B0E8534F652F}"/>
              </a:ext>
            </a:extLst>
          </p:cNvPr>
          <p:cNvCxnSpPr/>
          <p:nvPr/>
        </p:nvCxnSpPr>
        <p:spPr>
          <a:xfrm>
            <a:off x="3485517" y="4895798"/>
            <a:ext cx="254026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1718A1-FFE1-475C-B8CF-BACF4CC86AE8}"/>
              </a:ext>
            </a:extLst>
          </p:cNvPr>
          <p:cNvSpPr txBox="1"/>
          <p:nvPr/>
        </p:nvSpPr>
        <p:spPr>
          <a:xfrm>
            <a:off x="5998342" y="2187277"/>
            <a:ext cx="399468" cy="323165"/>
          </a:xfrm>
          <a:prstGeom prst="rect">
            <a:avLst/>
          </a:prstGeom>
          <a:noFill/>
        </p:spPr>
        <p:txBody>
          <a:bodyPr wrap="none" rtlCol="0">
            <a:spAutoFit/>
          </a:bodyPr>
          <a:lstStyle/>
          <a:p>
            <a:r>
              <a:rPr lang="en-US" sz="1500" b="1" dirty="0"/>
              <a:t>$3</a:t>
            </a:r>
          </a:p>
        </p:txBody>
      </p:sp>
      <p:sp>
        <p:nvSpPr>
          <p:cNvPr id="23" name="TextBox 22">
            <a:extLst>
              <a:ext uri="{FF2B5EF4-FFF2-40B4-BE49-F238E27FC236}">
                <a16:creationId xmlns:a16="http://schemas.microsoft.com/office/drawing/2014/main" id="{71B8F378-E5AE-4E83-9A59-B7AA08A84BB5}"/>
              </a:ext>
            </a:extLst>
          </p:cNvPr>
          <p:cNvSpPr txBox="1"/>
          <p:nvPr/>
        </p:nvSpPr>
        <p:spPr>
          <a:xfrm>
            <a:off x="5999551" y="4757299"/>
            <a:ext cx="399468" cy="323165"/>
          </a:xfrm>
          <a:prstGeom prst="rect">
            <a:avLst/>
          </a:prstGeom>
          <a:noFill/>
        </p:spPr>
        <p:txBody>
          <a:bodyPr wrap="none" rtlCol="0">
            <a:spAutoFit/>
          </a:bodyPr>
          <a:lstStyle/>
          <a:p>
            <a:r>
              <a:rPr lang="en-US" sz="1500" b="1" dirty="0"/>
              <a:t>$1</a:t>
            </a:r>
          </a:p>
        </p:txBody>
      </p:sp>
      <p:sp>
        <p:nvSpPr>
          <p:cNvPr id="24" name="TextBox 23">
            <a:extLst>
              <a:ext uri="{FF2B5EF4-FFF2-40B4-BE49-F238E27FC236}">
                <a16:creationId xmlns:a16="http://schemas.microsoft.com/office/drawing/2014/main" id="{D145FA81-731D-46AD-92D5-0DDEDB0B4DA0}"/>
              </a:ext>
            </a:extLst>
          </p:cNvPr>
          <p:cNvSpPr txBox="1"/>
          <p:nvPr/>
        </p:nvSpPr>
        <p:spPr>
          <a:xfrm>
            <a:off x="3066873" y="3146506"/>
            <a:ext cx="399468" cy="323165"/>
          </a:xfrm>
          <a:prstGeom prst="rect">
            <a:avLst/>
          </a:prstGeom>
          <a:noFill/>
        </p:spPr>
        <p:txBody>
          <a:bodyPr wrap="none" rtlCol="0">
            <a:spAutoFit/>
          </a:bodyPr>
          <a:lstStyle/>
          <a:p>
            <a:r>
              <a:rPr lang="en-US" sz="1500" b="1" dirty="0"/>
              <a:t>$2</a:t>
            </a:r>
          </a:p>
        </p:txBody>
      </p:sp>
      <p:sp>
        <p:nvSpPr>
          <p:cNvPr id="29" name="TextBox 28">
            <a:extLst>
              <a:ext uri="{FF2B5EF4-FFF2-40B4-BE49-F238E27FC236}">
                <a16:creationId xmlns:a16="http://schemas.microsoft.com/office/drawing/2014/main" id="{93691590-C9F6-443F-B607-AEE95102AC76}"/>
              </a:ext>
            </a:extLst>
          </p:cNvPr>
          <p:cNvSpPr txBox="1"/>
          <p:nvPr/>
        </p:nvSpPr>
        <p:spPr>
          <a:xfrm>
            <a:off x="3066873" y="3911222"/>
            <a:ext cx="399468" cy="323165"/>
          </a:xfrm>
          <a:prstGeom prst="rect">
            <a:avLst/>
          </a:prstGeom>
          <a:noFill/>
        </p:spPr>
        <p:txBody>
          <a:bodyPr wrap="none" rtlCol="0">
            <a:spAutoFit/>
          </a:bodyPr>
          <a:lstStyle/>
          <a:p>
            <a:r>
              <a:rPr lang="en-US" sz="1500" b="1" dirty="0"/>
              <a:t>$2</a:t>
            </a:r>
          </a:p>
        </p:txBody>
      </p:sp>
    </p:spTree>
    <p:extLst>
      <p:ext uri="{BB962C8B-B14F-4D97-AF65-F5344CB8AC3E}">
        <p14:creationId xmlns:p14="http://schemas.microsoft.com/office/powerpoint/2010/main" val="35949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2" grpId="0"/>
      <p:bldP spid="23" grpId="0"/>
      <p:bldP spid="2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F5AEF-BBBD-49C0-83F4-23D37673B4CC}"/>
              </a:ext>
            </a:extLst>
          </p:cNvPr>
          <p:cNvPicPr>
            <a:picLocks noChangeAspect="1"/>
          </p:cNvPicPr>
          <p:nvPr/>
        </p:nvPicPr>
        <p:blipFill>
          <a:blip r:embed="rId2"/>
          <a:stretch>
            <a:fillRect/>
          </a:stretch>
        </p:blipFill>
        <p:spPr>
          <a:xfrm>
            <a:off x="361542" y="77047"/>
            <a:ext cx="1159502" cy="1741925"/>
          </a:xfrm>
          <a:prstGeom prst="rect">
            <a:avLst/>
          </a:prstGeom>
        </p:spPr>
      </p:pic>
      <p:pic>
        <p:nvPicPr>
          <p:cNvPr id="5" name="Picture 4">
            <a:extLst>
              <a:ext uri="{FF2B5EF4-FFF2-40B4-BE49-F238E27FC236}">
                <a16:creationId xmlns:a16="http://schemas.microsoft.com/office/drawing/2014/main" id="{36CC8648-2564-4DAC-A034-F2CE4808546B}"/>
              </a:ext>
            </a:extLst>
          </p:cNvPr>
          <p:cNvPicPr>
            <a:picLocks noChangeAspect="1"/>
          </p:cNvPicPr>
          <p:nvPr/>
        </p:nvPicPr>
        <p:blipFill>
          <a:blip r:embed="rId3"/>
          <a:stretch>
            <a:fillRect/>
          </a:stretch>
        </p:blipFill>
        <p:spPr>
          <a:xfrm>
            <a:off x="7479470" y="19608"/>
            <a:ext cx="1380273" cy="1744336"/>
          </a:xfrm>
          <a:prstGeom prst="rect">
            <a:avLst/>
          </a:prstGeom>
        </p:spPr>
      </p:pic>
      <p:pic>
        <p:nvPicPr>
          <p:cNvPr id="6" name="Picture 5">
            <a:extLst>
              <a:ext uri="{FF2B5EF4-FFF2-40B4-BE49-F238E27FC236}">
                <a16:creationId xmlns:a16="http://schemas.microsoft.com/office/drawing/2014/main" id="{7335119E-C94D-46A8-AAE0-349E44A02F66}"/>
              </a:ext>
            </a:extLst>
          </p:cNvPr>
          <p:cNvPicPr>
            <a:picLocks noChangeAspect="1"/>
          </p:cNvPicPr>
          <p:nvPr/>
        </p:nvPicPr>
        <p:blipFill>
          <a:blip r:embed="rId4"/>
          <a:stretch>
            <a:fillRect/>
          </a:stretch>
        </p:blipFill>
        <p:spPr>
          <a:xfrm>
            <a:off x="27366" y="1823706"/>
            <a:ext cx="655767" cy="649369"/>
          </a:xfrm>
          <a:prstGeom prst="rect">
            <a:avLst/>
          </a:prstGeom>
        </p:spPr>
      </p:pic>
      <p:pic>
        <p:nvPicPr>
          <p:cNvPr id="8" name="Picture 7">
            <a:extLst>
              <a:ext uri="{FF2B5EF4-FFF2-40B4-BE49-F238E27FC236}">
                <a16:creationId xmlns:a16="http://schemas.microsoft.com/office/drawing/2014/main" id="{064C4E13-0F99-42B9-A444-CABD697B2B68}"/>
              </a:ext>
            </a:extLst>
          </p:cNvPr>
          <p:cNvPicPr>
            <a:picLocks noChangeAspect="1"/>
          </p:cNvPicPr>
          <p:nvPr/>
        </p:nvPicPr>
        <p:blipFill>
          <a:blip r:embed="rId4"/>
          <a:stretch>
            <a:fillRect/>
          </a:stretch>
        </p:blipFill>
        <p:spPr>
          <a:xfrm>
            <a:off x="7291231" y="1761533"/>
            <a:ext cx="655767" cy="649369"/>
          </a:xfrm>
          <a:prstGeom prst="rect">
            <a:avLst/>
          </a:prstGeom>
        </p:spPr>
      </p:pic>
      <p:pic>
        <p:nvPicPr>
          <p:cNvPr id="9" name="Picture 8">
            <a:extLst>
              <a:ext uri="{FF2B5EF4-FFF2-40B4-BE49-F238E27FC236}">
                <a16:creationId xmlns:a16="http://schemas.microsoft.com/office/drawing/2014/main" id="{BE26DF96-E94B-4F9B-81D9-DA69A026F742}"/>
              </a:ext>
            </a:extLst>
          </p:cNvPr>
          <p:cNvPicPr>
            <a:picLocks noChangeAspect="1"/>
          </p:cNvPicPr>
          <p:nvPr/>
        </p:nvPicPr>
        <p:blipFill>
          <a:blip r:embed="rId5"/>
          <a:stretch>
            <a:fillRect/>
          </a:stretch>
        </p:blipFill>
        <p:spPr>
          <a:xfrm>
            <a:off x="1054833" y="1823706"/>
            <a:ext cx="639904" cy="639904"/>
          </a:xfrm>
          <a:prstGeom prst="rect">
            <a:avLst/>
          </a:prstGeom>
        </p:spPr>
      </p:pic>
      <p:pic>
        <p:nvPicPr>
          <p:cNvPr id="10" name="Picture 9">
            <a:extLst>
              <a:ext uri="{FF2B5EF4-FFF2-40B4-BE49-F238E27FC236}">
                <a16:creationId xmlns:a16="http://schemas.microsoft.com/office/drawing/2014/main" id="{195DDC41-F0EF-4FCE-8C52-C28989A79E26}"/>
              </a:ext>
            </a:extLst>
          </p:cNvPr>
          <p:cNvPicPr>
            <a:picLocks noChangeAspect="1"/>
          </p:cNvPicPr>
          <p:nvPr/>
        </p:nvPicPr>
        <p:blipFill>
          <a:blip r:embed="rId5"/>
          <a:stretch>
            <a:fillRect/>
          </a:stretch>
        </p:blipFill>
        <p:spPr>
          <a:xfrm>
            <a:off x="8435479" y="1775733"/>
            <a:ext cx="639904" cy="63990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2D3C3A-6519-4645-A9DF-B8BE15E1A393}"/>
                  </a:ext>
                </a:extLst>
              </p:cNvPr>
              <p:cNvSpPr txBox="1"/>
              <p:nvPr/>
            </p:nvSpPr>
            <p:spPr>
              <a:xfrm>
                <a:off x="7457291" y="2343253"/>
                <a:ext cx="38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dirty="0">
                          <a:latin typeface="Cambria Math" panose="02040503050406030204" pitchFamily="18" charset="0"/>
                        </a:rPr>
                        <m:t>𝒙</m:t>
                      </m:r>
                    </m:oMath>
                  </m:oMathPara>
                </a14:m>
                <a:endParaRPr lang="en-US" sz="1800" b="1" dirty="0"/>
              </a:p>
            </p:txBody>
          </p:sp>
        </mc:Choice>
        <mc:Fallback xmlns="">
          <p:sp>
            <p:nvSpPr>
              <p:cNvPr id="11" name="TextBox 10">
                <a:extLst>
                  <a:ext uri="{FF2B5EF4-FFF2-40B4-BE49-F238E27FC236}">
                    <a16:creationId xmlns:a16="http://schemas.microsoft.com/office/drawing/2014/main" id="{D42D3C3A-6519-4645-A9DF-B8BE15E1A393}"/>
                  </a:ext>
                </a:extLst>
              </p:cNvPr>
              <p:cNvSpPr txBox="1">
                <a:spLocks noRot="1" noChangeAspect="1" noMove="1" noResize="1" noEditPoints="1" noAdjustHandles="1" noChangeArrowheads="1" noChangeShapeType="1" noTextEdit="1"/>
              </p:cNvSpPr>
              <p:nvPr/>
            </p:nvSpPr>
            <p:spPr>
              <a:xfrm>
                <a:off x="7457291" y="2343253"/>
                <a:ext cx="38183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7A2C76-E7F0-492F-929F-7C342A19A870}"/>
                  </a:ext>
                </a:extLst>
              </p:cNvPr>
              <p:cNvSpPr txBox="1"/>
              <p:nvPr/>
            </p:nvSpPr>
            <p:spPr>
              <a:xfrm>
                <a:off x="8358748" y="2343253"/>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dirty="0">
                          <a:latin typeface="Cambria Math" panose="02040503050406030204" pitchFamily="18" charset="0"/>
                        </a:rPr>
                        <m:t>𝟏</m:t>
                      </m:r>
                      <m:r>
                        <a:rPr lang="en-US" sz="1800" b="1" i="1" dirty="0">
                          <a:latin typeface="Cambria Math" panose="02040503050406030204" pitchFamily="18" charset="0"/>
                        </a:rPr>
                        <m:t>−</m:t>
                      </m:r>
                      <m:r>
                        <a:rPr lang="en-US" sz="1800" b="1" i="1" dirty="0">
                          <a:latin typeface="Cambria Math" panose="02040503050406030204" pitchFamily="18" charset="0"/>
                        </a:rPr>
                        <m:t>𝒙</m:t>
                      </m:r>
                    </m:oMath>
                  </m:oMathPara>
                </a14:m>
                <a:endParaRPr lang="en-US" sz="1800" b="1" dirty="0"/>
              </a:p>
            </p:txBody>
          </p:sp>
        </mc:Choice>
        <mc:Fallback xmlns="">
          <p:sp>
            <p:nvSpPr>
              <p:cNvPr id="12" name="TextBox 11">
                <a:extLst>
                  <a:ext uri="{FF2B5EF4-FFF2-40B4-BE49-F238E27FC236}">
                    <a16:creationId xmlns:a16="http://schemas.microsoft.com/office/drawing/2014/main" id="{457A2C76-E7F0-492F-929F-7C342A19A870}"/>
                  </a:ext>
                </a:extLst>
              </p:cNvPr>
              <p:cNvSpPr txBox="1">
                <a:spLocks noRot="1" noChangeAspect="1" noMove="1" noResize="1" noEditPoints="1" noAdjustHandles="1" noChangeArrowheads="1" noChangeShapeType="1" noTextEdit="1"/>
              </p:cNvSpPr>
              <p:nvPr/>
            </p:nvSpPr>
            <p:spPr>
              <a:xfrm>
                <a:off x="8358748" y="2343253"/>
                <a:ext cx="79541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BEB8E6-2F7F-47D7-9627-A10AD1CFBEC7}"/>
                  </a:ext>
                </a:extLst>
              </p:cNvPr>
              <p:cNvSpPr txBox="1"/>
              <p:nvPr/>
            </p:nvSpPr>
            <p:spPr>
              <a:xfrm>
                <a:off x="185807" y="2400691"/>
                <a:ext cx="386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dirty="0">
                          <a:latin typeface="Cambria Math" panose="02040503050406030204" pitchFamily="18" charset="0"/>
                        </a:rPr>
                        <m:t>𝒚</m:t>
                      </m:r>
                    </m:oMath>
                  </m:oMathPara>
                </a14:m>
                <a:endParaRPr lang="en-US" sz="1800" b="1" dirty="0"/>
              </a:p>
            </p:txBody>
          </p:sp>
        </mc:Choice>
        <mc:Fallback xmlns="">
          <p:sp>
            <p:nvSpPr>
              <p:cNvPr id="13" name="TextBox 12">
                <a:extLst>
                  <a:ext uri="{FF2B5EF4-FFF2-40B4-BE49-F238E27FC236}">
                    <a16:creationId xmlns:a16="http://schemas.microsoft.com/office/drawing/2014/main" id="{06BEB8E6-2F7F-47D7-9627-A10AD1CFBEC7}"/>
                  </a:ext>
                </a:extLst>
              </p:cNvPr>
              <p:cNvSpPr txBox="1">
                <a:spLocks noRot="1" noChangeAspect="1" noMove="1" noResize="1" noEditPoints="1" noAdjustHandles="1" noChangeArrowheads="1" noChangeShapeType="1" noTextEdit="1"/>
              </p:cNvSpPr>
              <p:nvPr/>
            </p:nvSpPr>
            <p:spPr>
              <a:xfrm>
                <a:off x="185807" y="2400691"/>
                <a:ext cx="386644" cy="369332"/>
              </a:xfrm>
              <a:prstGeom prst="rect">
                <a:avLst/>
              </a:prstGeom>
              <a:blipFill>
                <a:blip r:embed="rId8"/>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F103AF3-42F9-4743-A7DC-94B277A8B1B7}"/>
                  </a:ext>
                </a:extLst>
              </p:cNvPr>
              <p:cNvSpPr txBox="1"/>
              <p:nvPr/>
            </p:nvSpPr>
            <p:spPr>
              <a:xfrm>
                <a:off x="1004155" y="2400691"/>
                <a:ext cx="8002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dirty="0">
                          <a:latin typeface="Cambria Math" panose="02040503050406030204" pitchFamily="18" charset="0"/>
                        </a:rPr>
                        <m:t>𝟏</m:t>
                      </m:r>
                      <m:r>
                        <a:rPr lang="en-US" sz="1800" b="1" i="1" dirty="0">
                          <a:latin typeface="Cambria Math" panose="02040503050406030204" pitchFamily="18" charset="0"/>
                        </a:rPr>
                        <m:t>−</m:t>
                      </m:r>
                      <m:r>
                        <a:rPr lang="en-US" sz="1800" b="1" i="1" dirty="0">
                          <a:latin typeface="Cambria Math" panose="02040503050406030204" pitchFamily="18" charset="0"/>
                        </a:rPr>
                        <m:t>𝒚</m:t>
                      </m:r>
                    </m:oMath>
                  </m:oMathPara>
                </a14:m>
                <a:endParaRPr lang="en-US" sz="1800" b="1" dirty="0"/>
              </a:p>
            </p:txBody>
          </p:sp>
        </mc:Choice>
        <mc:Fallback xmlns="">
          <p:sp>
            <p:nvSpPr>
              <p:cNvPr id="14" name="TextBox 13">
                <a:extLst>
                  <a:ext uri="{FF2B5EF4-FFF2-40B4-BE49-F238E27FC236}">
                    <a16:creationId xmlns:a16="http://schemas.microsoft.com/office/drawing/2014/main" id="{BF103AF3-42F9-4743-A7DC-94B277A8B1B7}"/>
                  </a:ext>
                </a:extLst>
              </p:cNvPr>
              <p:cNvSpPr txBox="1">
                <a:spLocks noRot="1" noChangeAspect="1" noMove="1" noResize="1" noEditPoints="1" noAdjustHandles="1" noChangeArrowheads="1" noChangeShapeType="1" noTextEdit="1"/>
              </p:cNvSpPr>
              <p:nvPr/>
            </p:nvSpPr>
            <p:spPr>
              <a:xfrm>
                <a:off x="1004155" y="2400691"/>
                <a:ext cx="800219" cy="369332"/>
              </a:xfrm>
              <a:prstGeom prst="rect">
                <a:avLst/>
              </a:prstGeom>
              <a:blipFill>
                <a:blip r:embed="rId9"/>
                <a:stretch>
                  <a:fillRect b="-833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55317923-CFF1-4AE4-9AA3-C4B2B2C5C625}"/>
              </a:ext>
            </a:extLst>
          </p:cNvPr>
          <p:cNvPicPr>
            <a:picLocks noChangeAspect="1"/>
          </p:cNvPicPr>
          <p:nvPr/>
        </p:nvPicPr>
        <p:blipFill>
          <a:blip r:embed="rId10"/>
          <a:stretch>
            <a:fillRect/>
          </a:stretch>
        </p:blipFill>
        <p:spPr>
          <a:xfrm>
            <a:off x="3760781" y="0"/>
            <a:ext cx="1823591" cy="19082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248BECC-DCE0-4B51-B839-CE6E8B9BAA08}"/>
                  </a:ext>
                </a:extLst>
              </p:cNvPr>
              <p:cNvSpPr txBox="1"/>
              <p:nvPr/>
            </p:nvSpPr>
            <p:spPr>
              <a:xfrm>
                <a:off x="2388562" y="1913777"/>
                <a:ext cx="3618875"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𝑬</m:t>
                      </m:r>
                      <m:d>
                        <m:dPr>
                          <m:ctrlPr>
                            <a:rPr lang="en-US" sz="1050" b="1" i="1">
                              <a:latin typeface="Cambria Math" panose="02040503050406030204" pitchFamily="18" charset="0"/>
                            </a:rPr>
                          </m:ctrlPr>
                        </m:dPr>
                        <m:e>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𝒚</m:t>
                          </m:r>
                        </m:e>
                      </m:d>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𝒙𝒚</m:t>
                      </m:r>
                      <m:r>
                        <a:rPr lang="en-US" sz="1050" b="1" i="1">
                          <a:latin typeface="Cambria Math" panose="02040503050406030204" pitchFamily="18" charset="0"/>
                        </a:rPr>
                        <m:t>+</m:t>
                      </m:r>
                      <m:r>
                        <a:rPr lang="en-US" sz="1050" b="1" i="1">
                          <a:latin typeface="Cambria Math" panose="02040503050406030204" pitchFamily="18" charset="0"/>
                        </a:rPr>
                        <m:t>𝟏</m:t>
                      </m:r>
                      <m:r>
                        <a:rPr lang="en-US" sz="1050" b="1" i="1">
                          <a:latin typeface="Cambria Math" panose="02040503050406030204" pitchFamily="18" charset="0"/>
                          <a:ea typeface="Cambria Math" panose="02040503050406030204" pitchFamily="18" charset="0"/>
                        </a:rPr>
                        <m:t>×</m:t>
                      </m:r>
                      <m:d>
                        <m:dPr>
                          <m:ctrlPr>
                            <a:rPr lang="en-US" sz="1050" b="1" i="1">
                              <a:latin typeface="Cambria Math" panose="02040503050406030204" pitchFamily="18" charset="0"/>
                            </a:rPr>
                          </m:ctrlPr>
                        </m:dPr>
                        <m:e>
                          <m:r>
                            <a:rPr lang="en-US" sz="1050" b="1" i="1">
                              <a:latin typeface="Cambria Math" panose="02040503050406030204" pitchFamily="18" charset="0"/>
                            </a:rPr>
                            <m:t>𝟏</m:t>
                          </m:r>
                          <m:r>
                            <a:rPr lang="en-US" sz="1050" b="1" i="1">
                              <a:latin typeface="Cambria Math" panose="02040503050406030204" pitchFamily="18" charset="0"/>
                            </a:rPr>
                            <m:t>−</m:t>
                          </m:r>
                          <m:r>
                            <a:rPr lang="en-US" sz="1050" b="1" i="1">
                              <a:latin typeface="Cambria Math" panose="02040503050406030204" pitchFamily="18" charset="0"/>
                            </a:rPr>
                            <m:t>𝒙</m:t>
                          </m:r>
                        </m:e>
                      </m:d>
                      <m:d>
                        <m:dPr>
                          <m:ctrlPr>
                            <a:rPr lang="en-US" sz="1050" b="1" i="1">
                              <a:latin typeface="Cambria Math" panose="02040503050406030204" pitchFamily="18" charset="0"/>
                            </a:rPr>
                          </m:ctrlPr>
                        </m:dPr>
                        <m:e>
                          <m:r>
                            <a:rPr lang="en-US" sz="1050" b="1" i="1">
                              <a:latin typeface="Cambria Math" panose="02040503050406030204" pitchFamily="18" charset="0"/>
                            </a:rPr>
                            <m:t>𝟏</m:t>
                          </m:r>
                          <m:r>
                            <a:rPr lang="en-US" sz="1050" b="1" i="1">
                              <a:latin typeface="Cambria Math" panose="02040503050406030204" pitchFamily="18" charset="0"/>
                            </a:rPr>
                            <m:t>−</m:t>
                          </m:r>
                          <m:r>
                            <a:rPr lang="en-US" sz="1050" b="1" i="1">
                              <a:latin typeface="Cambria Math" panose="02040503050406030204" pitchFamily="18" charset="0"/>
                            </a:rPr>
                            <m:t>𝒚</m:t>
                          </m:r>
                        </m:e>
                      </m:d>
                      <m:r>
                        <a:rPr lang="en-US" sz="1050" b="1" i="1">
                          <a:latin typeface="Cambria Math" panose="02040503050406030204" pitchFamily="18" charset="0"/>
                        </a:rPr>
                        <m:t>−</m:t>
                      </m:r>
                      <m:r>
                        <a:rPr lang="en-US" sz="1050" b="1" i="1">
                          <a:latin typeface="Cambria Math" panose="02040503050406030204" pitchFamily="18" charset="0"/>
                        </a:rPr>
                        <m:t>𝟐</m:t>
                      </m:r>
                      <m:r>
                        <a:rPr lang="en-US" sz="1050" b="1" i="1">
                          <a:latin typeface="Cambria Math" panose="02040503050406030204" pitchFamily="18" charset="0"/>
                        </a:rPr>
                        <m:t>𝒙</m:t>
                      </m:r>
                      <m:d>
                        <m:dPr>
                          <m:ctrlPr>
                            <a:rPr lang="en-US" sz="1050" b="1" i="1">
                              <a:latin typeface="Cambria Math" panose="02040503050406030204" pitchFamily="18" charset="0"/>
                            </a:rPr>
                          </m:ctrlPr>
                        </m:dPr>
                        <m:e>
                          <m:r>
                            <a:rPr lang="en-US" sz="1050" b="1" i="1">
                              <a:latin typeface="Cambria Math" panose="02040503050406030204" pitchFamily="18" charset="0"/>
                            </a:rPr>
                            <m:t>𝟏</m:t>
                          </m:r>
                          <m:r>
                            <a:rPr lang="en-US" sz="1050" b="1" i="1">
                              <a:latin typeface="Cambria Math" panose="02040503050406030204" pitchFamily="18" charset="0"/>
                            </a:rPr>
                            <m:t>−</m:t>
                          </m:r>
                          <m:r>
                            <a:rPr lang="en-US" sz="1050" b="1" i="1">
                              <a:latin typeface="Cambria Math" panose="02040503050406030204" pitchFamily="18" charset="0"/>
                            </a:rPr>
                            <m:t>𝒚</m:t>
                          </m:r>
                        </m:e>
                      </m:d>
                      <m:r>
                        <a:rPr lang="en-US" sz="1050" b="1" i="1">
                          <a:latin typeface="Cambria Math" panose="02040503050406030204" pitchFamily="18" charset="0"/>
                        </a:rPr>
                        <m:t>−</m:t>
                      </m:r>
                      <m:r>
                        <a:rPr lang="en-US" sz="1050" b="1" i="1">
                          <a:latin typeface="Cambria Math" panose="02040503050406030204" pitchFamily="18" charset="0"/>
                        </a:rPr>
                        <m:t>𝟐</m:t>
                      </m:r>
                      <m:r>
                        <a:rPr lang="en-US" sz="1050" b="1" i="1">
                          <a:latin typeface="Cambria Math" panose="02040503050406030204" pitchFamily="18" charset="0"/>
                        </a:rPr>
                        <m:t>𝒚</m:t>
                      </m:r>
                      <m:r>
                        <a:rPr lang="en-US" sz="1050" b="1" i="1">
                          <a:latin typeface="Cambria Math" panose="02040503050406030204" pitchFamily="18" charset="0"/>
                        </a:rPr>
                        <m:t>(</m:t>
                      </m:r>
                      <m:r>
                        <a:rPr lang="en-US" sz="1050" b="1" i="1">
                          <a:latin typeface="Cambria Math" panose="02040503050406030204" pitchFamily="18" charset="0"/>
                        </a:rPr>
                        <m:t>𝟏</m:t>
                      </m:r>
                      <m:r>
                        <a:rPr lang="en-US" sz="1050" b="1" i="1">
                          <a:latin typeface="Cambria Math" panose="02040503050406030204" pitchFamily="18" charset="0"/>
                        </a:rPr>
                        <m:t>−</m:t>
                      </m:r>
                      <m:r>
                        <a:rPr lang="en-US" sz="1050" b="1" i="1">
                          <a:latin typeface="Cambria Math" panose="02040503050406030204" pitchFamily="18" charset="0"/>
                        </a:rPr>
                        <m:t>𝒙</m:t>
                      </m:r>
                      <m:r>
                        <a:rPr lang="en-US" sz="1050" b="1" i="1">
                          <a:latin typeface="Cambria Math" panose="02040503050406030204" pitchFamily="18" charset="0"/>
                        </a:rPr>
                        <m:t>)</m:t>
                      </m:r>
                    </m:oMath>
                  </m:oMathPara>
                </a14:m>
                <a:endParaRPr lang="en-US" sz="1050" b="1" dirty="0"/>
              </a:p>
            </p:txBody>
          </p:sp>
        </mc:Choice>
        <mc:Fallback xmlns="">
          <p:sp>
            <p:nvSpPr>
              <p:cNvPr id="16" name="TextBox 15">
                <a:extLst>
                  <a:ext uri="{FF2B5EF4-FFF2-40B4-BE49-F238E27FC236}">
                    <a16:creationId xmlns:a16="http://schemas.microsoft.com/office/drawing/2014/main" id="{1248BECC-DCE0-4B51-B839-CE6E8B9BAA08}"/>
                  </a:ext>
                </a:extLst>
              </p:cNvPr>
              <p:cNvSpPr txBox="1">
                <a:spLocks noRot="1" noChangeAspect="1" noMove="1" noResize="1" noEditPoints="1" noAdjustHandles="1" noChangeArrowheads="1" noChangeShapeType="1" noTextEdit="1"/>
              </p:cNvSpPr>
              <p:nvPr/>
            </p:nvSpPr>
            <p:spPr>
              <a:xfrm>
                <a:off x="2388562" y="1913777"/>
                <a:ext cx="3618875" cy="161583"/>
              </a:xfrm>
              <a:prstGeom prst="rect">
                <a:avLst/>
              </a:prstGeom>
              <a:blipFill>
                <a:blip r:embed="rId11"/>
                <a:stretch>
                  <a:fillRect l="-337" t="-3846" r="-1012" b="-4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19F8B40-ADD3-442C-862E-9D80E767AE38}"/>
                  </a:ext>
                </a:extLst>
              </p:cNvPr>
              <p:cNvSpPr txBox="1"/>
              <p:nvPr/>
            </p:nvSpPr>
            <p:spPr>
              <a:xfrm>
                <a:off x="2958429" y="2193547"/>
                <a:ext cx="1292662"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m:t>
                      </m:r>
                      <m:r>
                        <a:rPr lang="en-US" sz="1050" b="1" i="1">
                          <a:latin typeface="Cambria Math" panose="02040503050406030204" pitchFamily="18" charset="0"/>
                        </a:rPr>
                        <m:t>𝟖</m:t>
                      </m:r>
                      <m:r>
                        <a:rPr lang="en-US" sz="1050" b="1" i="1">
                          <a:latin typeface="Cambria Math" panose="02040503050406030204" pitchFamily="18" charset="0"/>
                        </a:rPr>
                        <m:t>𝒙𝒚</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𝒚</m:t>
                      </m:r>
                      <m:r>
                        <a:rPr lang="en-US" sz="1050" b="1" i="1">
                          <a:latin typeface="Cambria Math" panose="02040503050406030204" pitchFamily="18" charset="0"/>
                        </a:rPr>
                        <m:t>+</m:t>
                      </m:r>
                      <m:r>
                        <a:rPr lang="en-US" sz="1050" b="1" i="1">
                          <a:latin typeface="Cambria Math" panose="02040503050406030204" pitchFamily="18" charset="0"/>
                        </a:rPr>
                        <m:t>𝟏</m:t>
                      </m:r>
                    </m:oMath>
                  </m:oMathPara>
                </a14:m>
                <a:endParaRPr lang="en-US" sz="1050" b="1" dirty="0"/>
              </a:p>
            </p:txBody>
          </p:sp>
        </mc:Choice>
        <mc:Fallback xmlns="">
          <p:sp>
            <p:nvSpPr>
              <p:cNvPr id="17" name="TextBox 16">
                <a:extLst>
                  <a:ext uri="{FF2B5EF4-FFF2-40B4-BE49-F238E27FC236}">
                    <a16:creationId xmlns:a16="http://schemas.microsoft.com/office/drawing/2014/main" id="{A19F8B40-ADD3-442C-862E-9D80E767AE38}"/>
                  </a:ext>
                </a:extLst>
              </p:cNvPr>
              <p:cNvSpPr txBox="1">
                <a:spLocks noRot="1" noChangeAspect="1" noMove="1" noResize="1" noEditPoints="1" noAdjustHandles="1" noChangeArrowheads="1" noChangeShapeType="1" noTextEdit="1"/>
              </p:cNvSpPr>
              <p:nvPr/>
            </p:nvSpPr>
            <p:spPr>
              <a:xfrm>
                <a:off x="2958429" y="2193547"/>
                <a:ext cx="1292662" cy="161583"/>
              </a:xfrm>
              <a:prstGeom prst="rect">
                <a:avLst/>
              </a:prstGeom>
              <a:blipFill>
                <a:blip r:embed="rId12"/>
                <a:stretch>
                  <a:fillRect l="-472" r="-188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38F43CA-CB4F-409E-97BF-EE95F86F8AA8}"/>
                  </a:ext>
                </a:extLst>
              </p:cNvPr>
              <p:cNvSpPr txBox="1"/>
              <p:nvPr/>
            </p:nvSpPr>
            <p:spPr>
              <a:xfrm>
                <a:off x="2958430" y="2446275"/>
                <a:ext cx="1324722"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m:t>
                      </m:r>
                      <m:r>
                        <a:rPr lang="en-US" sz="1050" b="1" i="1">
                          <a:latin typeface="Cambria Math" panose="02040503050406030204" pitchFamily="18" charset="0"/>
                        </a:rPr>
                        <m:t>𝟖</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m:t>
                      </m:r>
                      <m:r>
                        <a:rPr lang="en-US" sz="1050" b="1" i="1">
                          <a:latin typeface="Cambria Math" panose="02040503050406030204" pitchFamily="18" charset="0"/>
                        </a:rPr>
                        <m:t>𝒚</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𝟏</m:t>
                      </m:r>
                    </m:oMath>
                  </m:oMathPara>
                </a14:m>
                <a:endParaRPr lang="en-US" sz="1050" b="1" dirty="0"/>
              </a:p>
            </p:txBody>
          </p:sp>
        </mc:Choice>
        <mc:Fallback xmlns="">
          <p:sp>
            <p:nvSpPr>
              <p:cNvPr id="18" name="TextBox 17">
                <a:extLst>
                  <a:ext uri="{FF2B5EF4-FFF2-40B4-BE49-F238E27FC236}">
                    <a16:creationId xmlns:a16="http://schemas.microsoft.com/office/drawing/2014/main" id="{F38F43CA-CB4F-409E-97BF-EE95F86F8AA8}"/>
                  </a:ext>
                </a:extLst>
              </p:cNvPr>
              <p:cNvSpPr txBox="1">
                <a:spLocks noRot="1" noChangeAspect="1" noMove="1" noResize="1" noEditPoints="1" noAdjustHandles="1" noChangeArrowheads="1" noChangeShapeType="1" noTextEdit="1"/>
              </p:cNvSpPr>
              <p:nvPr/>
            </p:nvSpPr>
            <p:spPr>
              <a:xfrm>
                <a:off x="2958430" y="2446275"/>
                <a:ext cx="1324722" cy="161583"/>
              </a:xfrm>
              <a:prstGeom prst="rect">
                <a:avLst/>
              </a:prstGeom>
              <a:blipFill>
                <a:blip r:embed="rId13"/>
                <a:stretch>
                  <a:fillRect l="-459" r="-1376" b="-37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1221ECB-C6B8-402B-84B7-809EC3F3B928}"/>
                  </a:ext>
                </a:extLst>
              </p:cNvPr>
              <p:cNvSpPr/>
              <p:nvPr/>
            </p:nvSpPr>
            <p:spPr>
              <a:xfrm>
                <a:off x="2380554" y="2692323"/>
                <a:ext cx="162653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050" b="1" i="1">
                              <a:latin typeface="Cambria Math" panose="02040503050406030204" pitchFamily="18" charset="0"/>
                            </a:rPr>
                          </m:ctrlPr>
                        </m:dPr>
                        <m:e>
                          <m:r>
                            <a:rPr lang="en-US" sz="1050" b="1" i="1">
                              <a:latin typeface="Cambria Math" panose="02040503050406030204" pitchFamily="18" charset="0"/>
                            </a:rPr>
                            <m:t>𝟖</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e>
                      </m:d>
                      <m:r>
                        <a:rPr lang="en-US" sz="1050" b="1" i="1">
                          <a:latin typeface="Cambria Math" panose="02040503050406030204" pitchFamily="18" charset="0"/>
                        </a:rPr>
                        <m:t>𝒚</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𝟏</m:t>
                      </m:r>
                      <m:r>
                        <a:rPr lang="en-US" sz="1050" b="1" i="1">
                          <a:latin typeface="Cambria Math" panose="02040503050406030204" pitchFamily="18" charset="0"/>
                        </a:rPr>
                        <m:t>&lt;</m:t>
                      </m:r>
                      <m:r>
                        <a:rPr lang="en-US" sz="1050" b="1" i="1">
                          <a:latin typeface="Cambria Math" panose="02040503050406030204" pitchFamily="18" charset="0"/>
                        </a:rPr>
                        <m:t>𝟎</m:t>
                      </m:r>
                    </m:oMath>
                  </m:oMathPara>
                </a14:m>
                <a:endParaRPr lang="en-US" sz="1050" b="1" dirty="0"/>
              </a:p>
            </p:txBody>
          </p:sp>
        </mc:Choice>
        <mc:Fallback xmlns="">
          <p:sp>
            <p:nvSpPr>
              <p:cNvPr id="19" name="Rectangle 18">
                <a:extLst>
                  <a:ext uri="{FF2B5EF4-FFF2-40B4-BE49-F238E27FC236}">
                    <a16:creationId xmlns:a16="http://schemas.microsoft.com/office/drawing/2014/main" id="{51221ECB-C6B8-402B-84B7-809EC3F3B928}"/>
                  </a:ext>
                </a:extLst>
              </p:cNvPr>
              <p:cNvSpPr>
                <a:spLocks noRot="1" noChangeAspect="1" noMove="1" noResize="1" noEditPoints="1" noAdjustHandles="1" noChangeArrowheads="1" noChangeShapeType="1" noTextEdit="1"/>
              </p:cNvSpPr>
              <p:nvPr/>
            </p:nvSpPr>
            <p:spPr>
              <a:xfrm>
                <a:off x="2380554" y="2692323"/>
                <a:ext cx="1626535" cy="253916"/>
              </a:xfrm>
              <a:prstGeom prst="rect">
                <a:avLst/>
              </a:prstGeom>
              <a:blipFill>
                <a:blip r:embed="rId14"/>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BF63106-07B0-487D-B762-A1FB45BECF3C}"/>
                  </a:ext>
                </a:extLst>
              </p:cNvPr>
              <p:cNvSpPr/>
              <p:nvPr/>
            </p:nvSpPr>
            <p:spPr>
              <a:xfrm>
                <a:off x="4709126" y="2692323"/>
                <a:ext cx="889410"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𝒚</m:t>
                      </m:r>
                      <m:r>
                        <a:rPr lang="en-US" sz="1050" b="1" i="1">
                          <a:latin typeface="Cambria Math" panose="02040503050406030204" pitchFamily="18" charset="0"/>
                          <a:ea typeface="Cambria Math" panose="02040503050406030204" pitchFamily="18" charset="0"/>
                        </a:rPr>
                        <m:t>∈[</m:t>
                      </m:r>
                      <m:r>
                        <a:rPr lang="en-US" sz="1050" b="1" i="1">
                          <a:latin typeface="Cambria Math" panose="02040503050406030204" pitchFamily="18" charset="0"/>
                          <a:ea typeface="Cambria Math" panose="02040503050406030204" pitchFamily="18" charset="0"/>
                        </a:rPr>
                        <m:t>𝟎</m:t>
                      </m:r>
                      <m:r>
                        <a:rPr lang="en-US" sz="1050" b="1" i="1">
                          <a:latin typeface="Cambria Math" panose="02040503050406030204" pitchFamily="18" charset="0"/>
                          <a:ea typeface="Cambria Math" panose="02040503050406030204" pitchFamily="18" charset="0"/>
                        </a:rPr>
                        <m:t>,</m:t>
                      </m:r>
                      <m:r>
                        <a:rPr lang="en-US" sz="1050" b="1" i="1">
                          <a:latin typeface="Cambria Math" panose="02040503050406030204" pitchFamily="18" charset="0"/>
                          <a:ea typeface="Cambria Math" panose="02040503050406030204" pitchFamily="18" charset="0"/>
                        </a:rPr>
                        <m:t>𝟏</m:t>
                      </m:r>
                      <m:r>
                        <a:rPr lang="en-US" sz="1050" b="1" i="1">
                          <a:latin typeface="Cambria Math" panose="02040503050406030204" pitchFamily="18" charset="0"/>
                          <a:ea typeface="Cambria Math" panose="02040503050406030204" pitchFamily="18" charset="0"/>
                        </a:rPr>
                        <m:t>]</m:t>
                      </m:r>
                    </m:oMath>
                  </m:oMathPara>
                </a14:m>
                <a:endParaRPr lang="en-US" sz="1050" b="1" dirty="0"/>
              </a:p>
            </p:txBody>
          </p:sp>
        </mc:Choice>
        <mc:Fallback xmlns="">
          <p:sp>
            <p:nvSpPr>
              <p:cNvPr id="20" name="Rectangle 19">
                <a:extLst>
                  <a:ext uri="{FF2B5EF4-FFF2-40B4-BE49-F238E27FC236}">
                    <a16:creationId xmlns:a16="http://schemas.microsoft.com/office/drawing/2014/main" id="{FBF63106-07B0-487D-B762-A1FB45BECF3C}"/>
                  </a:ext>
                </a:extLst>
              </p:cNvPr>
              <p:cNvSpPr>
                <a:spLocks noRot="1" noChangeAspect="1" noMove="1" noResize="1" noEditPoints="1" noAdjustHandles="1" noChangeArrowheads="1" noChangeShapeType="1" noTextEdit="1"/>
              </p:cNvSpPr>
              <p:nvPr/>
            </p:nvSpPr>
            <p:spPr>
              <a:xfrm>
                <a:off x="4709126" y="2692323"/>
                <a:ext cx="889410" cy="253916"/>
              </a:xfrm>
              <a:prstGeom prst="rect">
                <a:avLst/>
              </a:prstGeom>
              <a:blipFill>
                <a:blip r:embed="rId15"/>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0DF407F-D332-4979-B5CE-D455AFA0FE33}"/>
                  </a:ext>
                </a:extLst>
              </p:cNvPr>
              <p:cNvSpPr/>
              <p:nvPr/>
            </p:nvSpPr>
            <p:spPr>
              <a:xfrm>
                <a:off x="2380554" y="2976839"/>
                <a:ext cx="1385507"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050" b="1" i="1">
                              <a:latin typeface="Cambria Math" panose="02040503050406030204" pitchFamily="18" charset="0"/>
                            </a:rPr>
                          </m:ctrlPr>
                        </m:dPr>
                        <m:e>
                          <m:r>
                            <a:rPr lang="en-US" sz="1050" b="1" i="1">
                              <a:latin typeface="Cambria Math" panose="02040503050406030204" pitchFamily="18" charset="0"/>
                            </a:rPr>
                            <m:t>𝟖</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e>
                      </m:d>
                      <m:r>
                        <a:rPr lang="en-US" sz="1050" b="1" i="1">
                          <a:latin typeface="Cambria Math" panose="02040503050406030204" pitchFamily="18" charset="0"/>
                        </a:rPr>
                        <m:t>𝒚</m:t>
                      </m:r>
                      <m:r>
                        <a:rPr lang="en-US" sz="1050" b="1" i="1">
                          <a:latin typeface="Cambria Math" panose="02040503050406030204" pitchFamily="18" charset="0"/>
                        </a:rPr>
                        <m:t>&lt;</m:t>
                      </m:r>
                      <m:r>
                        <a:rPr lang="en-US" sz="1050" b="1" i="1">
                          <a:latin typeface="Cambria Math" panose="02040503050406030204" pitchFamily="18" charset="0"/>
                        </a:rPr>
                        <m:t>𝟑</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𝟏</m:t>
                      </m:r>
                    </m:oMath>
                  </m:oMathPara>
                </a14:m>
                <a:endParaRPr lang="en-US" sz="1050" b="1" dirty="0"/>
              </a:p>
            </p:txBody>
          </p:sp>
        </mc:Choice>
        <mc:Fallback xmlns="">
          <p:sp>
            <p:nvSpPr>
              <p:cNvPr id="21" name="Rectangle 20">
                <a:extLst>
                  <a:ext uri="{FF2B5EF4-FFF2-40B4-BE49-F238E27FC236}">
                    <a16:creationId xmlns:a16="http://schemas.microsoft.com/office/drawing/2014/main" id="{40DF407F-D332-4979-B5CE-D455AFA0FE33}"/>
                  </a:ext>
                </a:extLst>
              </p:cNvPr>
              <p:cNvSpPr>
                <a:spLocks noRot="1" noChangeAspect="1" noMove="1" noResize="1" noEditPoints="1" noAdjustHandles="1" noChangeArrowheads="1" noChangeShapeType="1" noTextEdit="1"/>
              </p:cNvSpPr>
              <p:nvPr/>
            </p:nvSpPr>
            <p:spPr>
              <a:xfrm>
                <a:off x="2380554" y="2976839"/>
                <a:ext cx="1385507" cy="25391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8D85042-9482-4ECC-A38C-D7694A0528C8}"/>
                  </a:ext>
                </a:extLst>
              </p:cNvPr>
              <p:cNvSpPr/>
              <p:nvPr/>
            </p:nvSpPr>
            <p:spPr>
              <a:xfrm>
                <a:off x="2425374" y="3297779"/>
                <a:ext cx="1591526" cy="325730"/>
              </a:xfrm>
              <a:prstGeom prst="rect">
                <a:avLst/>
              </a:prstGeom>
            </p:spPr>
            <p:txBody>
              <a:bodyPr wrap="none">
                <a:spAutoFit/>
              </a:bodyPr>
              <a:lstStyle/>
              <a:p>
                <a:r>
                  <a:rPr lang="en-US" sz="1050" b="1" dirty="0"/>
                  <a:t>If </a:t>
                </a:r>
                <a14:m>
                  <m:oMath xmlns:m="http://schemas.openxmlformats.org/officeDocument/2006/math">
                    <m:r>
                      <a:rPr lang="en-US" sz="1050" b="1" i="1">
                        <a:latin typeface="Cambria Math" panose="02040503050406030204" pitchFamily="18" charset="0"/>
                      </a:rPr>
                      <m:t>𝟖</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&gt;</m:t>
                    </m:r>
                    <m:r>
                      <a:rPr lang="en-US" sz="1050" b="1" i="1">
                        <a:latin typeface="Cambria Math" panose="02040503050406030204" pitchFamily="18" charset="0"/>
                      </a:rPr>
                      <m:t>𝟎</m:t>
                    </m:r>
                    <m:r>
                      <a:rPr lang="en-US" sz="1050" b="1" i="1">
                        <a:latin typeface="Cambria Math" panose="02040503050406030204" pitchFamily="18" charset="0"/>
                      </a:rPr>
                      <m:t>, </m:t>
                    </m:r>
                    <m:r>
                      <a:rPr lang="en-US" sz="1050" b="1" i="1">
                        <a:latin typeface="Cambria Math" panose="02040503050406030204" pitchFamily="18" charset="0"/>
                      </a:rPr>
                      <m:t>𝒊</m:t>
                    </m:r>
                    <m:r>
                      <a:rPr lang="en-US" sz="1050" b="1" i="1">
                        <a:latin typeface="Cambria Math" panose="02040503050406030204" pitchFamily="18" charset="0"/>
                      </a:rPr>
                      <m:t>.</m:t>
                    </m:r>
                    <m:r>
                      <a:rPr lang="en-US" sz="1050" b="1" i="1">
                        <a:latin typeface="Cambria Math" panose="02040503050406030204" pitchFamily="18" charset="0"/>
                      </a:rPr>
                      <m:t>𝒆</m:t>
                    </m:r>
                    <m:r>
                      <a:rPr lang="en-US" sz="1050" b="1" i="1">
                        <a:latin typeface="Cambria Math" panose="02040503050406030204" pitchFamily="18" charset="0"/>
                      </a:rPr>
                      <m:t>. </m:t>
                    </m:r>
                    <m:r>
                      <a:rPr lang="en-US" sz="1050" b="1" i="1">
                        <a:latin typeface="Cambria Math" panose="02040503050406030204" pitchFamily="18" charset="0"/>
                      </a:rPr>
                      <m:t>𝒙</m:t>
                    </m:r>
                    <m:r>
                      <a:rPr lang="en-US" sz="1050" b="1" i="1">
                        <a:latin typeface="Cambria Math" panose="02040503050406030204" pitchFamily="18" charset="0"/>
                      </a:rPr>
                      <m:t>&gt;</m:t>
                    </m:r>
                    <m:f>
                      <m:fPr>
                        <m:ctrlPr>
                          <a:rPr lang="en-US" sz="1050" b="1" i="1">
                            <a:latin typeface="Cambria Math" panose="02040503050406030204" pitchFamily="18" charset="0"/>
                          </a:rPr>
                        </m:ctrlPr>
                      </m:fPr>
                      <m:num>
                        <m:r>
                          <a:rPr lang="en-US" sz="1050" b="1" i="1">
                            <a:latin typeface="Cambria Math" panose="02040503050406030204" pitchFamily="18" charset="0"/>
                          </a:rPr>
                          <m:t>𝟑</m:t>
                        </m:r>
                      </m:num>
                      <m:den>
                        <m:r>
                          <a:rPr lang="en-US" sz="1050" b="1" i="1">
                            <a:latin typeface="Cambria Math" panose="02040503050406030204" pitchFamily="18" charset="0"/>
                          </a:rPr>
                          <m:t>𝟖</m:t>
                        </m:r>
                      </m:den>
                    </m:f>
                    <m:r>
                      <a:rPr lang="en-US" sz="1050" b="1" i="1">
                        <a:latin typeface="Cambria Math" panose="02040503050406030204" pitchFamily="18" charset="0"/>
                      </a:rPr>
                      <m:t>,</m:t>
                    </m:r>
                  </m:oMath>
                </a14:m>
                <a:endParaRPr lang="en-US" sz="1050" b="1" dirty="0"/>
              </a:p>
            </p:txBody>
          </p:sp>
        </mc:Choice>
        <mc:Fallback xmlns="">
          <p:sp>
            <p:nvSpPr>
              <p:cNvPr id="22" name="Rectangle 21">
                <a:extLst>
                  <a:ext uri="{FF2B5EF4-FFF2-40B4-BE49-F238E27FC236}">
                    <a16:creationId xmlns:a16="http://schemas.microsoft.com/office/drawing/2014/main" id="{78D85042-9482-4ECC-A38C-D7694A0528C8}"/>
                  </a:ext>
                </a:extLst>
              </p:cNvPr>
              <p:cNvSpPr>
                <a:spLocks noRot="1" noChangeAspect="1" noMove="1" noResize="1" noEditPoints="1" noAdjustHandles="1" noChangeArrowheads="1" noChangeShapeType="1" noTextEdit="1"/>
              </p:cNvSpPr>
              <p:nvPr/>
            </p:nvSpPr>
            <p:spPr>
              <a:xfrm>
                <a:off x="2425374" y="3297779"/>
                <a:ext cx="1591526" cy="32573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570FED0-56B5-4710-9DDA-AF1D4811E446}"/>
                  </a:ext>
                </a:extLst>
              </p:cNvPr>
              <p:cNvSpPr/>
              <p:nvPr/>
            </p:nvSpPr>
            <p:spPr>
              <a:xfrm>
                <a:off x="4262259" y="3232435"/>
                <a:ext cx="869149" cy="395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𝒚</m:t>
                      </m:r>
                      <m:r>
                        <a:rPr lang="en-US" sz="1050" b="1">
                          <a:latin typeface="Cambria Math" panose="02040503050406030204" pitchFamily="18" charset="0"/>
                        </a:rPr>
                        <m:t>&lt;</m:t>
                      </m:r>
                      <m:f>
                        <m:fPr>
                          <m:ctrlPr>
                            <a:rPr lang="en-US" sz="1050" b="1" i="1">
                              <a:latin typeface="Cambria Math" panose="02040503050406030204" pitchFamily="18" charset="0"/>
                            </a:rPr>
                          </m:ctrlPr>
                        </m:fPr>
                        <m:num>
                          <m:r>
                            <a:rPr lang="en-US" sz="1050" b="1" i="1">
                              <a:latin typeface="Cambria Math" panose="02040503050406030204" pitchFamily="18" charset="0"/>
                            </a:rPr>
                            <m:t>𝟑𝐱</m:t>
                          </m:r>
                          <m:r>
                            <a:rPr lang="en-US" sz="1050" b="1">
                              <a:latin typeface="Cambria Math" panose="02040503050406030204" pitchFamily="18" charset="0"/>
                            </a:rPr>
                            <m:t>−</m:t>
                          </m:r>
                          <m:r>
                            <a:rPr lang="en-US" sz="1050" b="1" i="1">
                              <a:latin typeface="Cambria Math" panose="02040503050406030204" pitchFamily="18" charset="0"/>
                            </a:rPr>
                            <m:t>𝟏</m:t>
                          </m:r>
                        </m:num>
                        <m:den>
                          <m:r>
                            <a:rPr lang="en-US" sz="1050" b="1" i="1">
                              <a:latin typeface="Cambria Math" panose="02040503050406030204" pitchFamily="18" charset="0"/>
                            </a:rPr>
                            <m:t>𝟖𝐱</m:t>
                          </m:r>
                          <m:r>
                            <a:rPr lang="en-US" sz="1050" b="1">
                              <a:latin typeface="Cambria Math" panose="02040503050406030204" pitchFamily="18" charset="0"/>
                            </a:rPr>
                            <m:t>−</m:t>
                          </m:r>
                          <m:r>
                            <a:rPr lang="en-US" sz="1050" b="1" i="1">
                              <a:latin typeface="Cambria Math" panose="02040503050406030204" pitchFamily="18" charset="0"/>
                            </a:rPr>
                            <m:t>𝟑</m:t>
                          </m:r>
                        </m:den>
                      </m:f>
                    </m:oMath>
                  </m:oMathPara>
                </a14:m>
                <a:endParaRPr lang="en-US" sz="1050" b="1" dirty="0"/>
              </a:p>
            </p:txBody>
          </p:sp>
        </mc:Choice>
        <mc:Fallback xmlns="">
          <p:sp>
            <p:nvSpPr>
              <p:cNvPr id="23" name="Rectangle 22">
                <a:extLst>
                  <a:ext uri="{FF2B5EF4-FFF2-40B4-BE49-F238E27FC236}">
                    <a16:creationId xmlns:a16="http://schemas.microsoft.com/office/drawing/2014/main" id="{E570FED0-56B5-4710-9DDA-AF1D4811E446}"/>
                  </a:ext>
                </a:extLst>
              </p:cNvPr>
              <p:cNvSpPr>
                <a:spLocks noRot="1" noChangeAspect="1" noMove="1" noResize="1" noEditPoints="1" noAdjustHandles="1" noChangeArrowheads="1" noChangeShapeType="1" noTextEdit="1"/>
              </p:cNvSpPr>
              <p:nvPr/>
            </p:nvSpPr>
            <p:spPr>
              <a:xfrm>
                <a:off x="4262259" y="3232435"/>
                <a:ext cx="869149" cy="395942"/>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FA13AE1-EA1D-4488-A236-70E6ABE7A402}"/>
                  </a:ext>
                </a:extLst>
              </p:cNvPr>
              <p:cNvSpPr/>
              <p:nvPr/>
            </p:nvSpPr>
            <p:spPr>
              <a:xfrm>
                <a:off x="2418933" y="3811372"/>
                <a:ext cx="1591526" cy="325730"/>
              </a:xfrm>
              <a:prstGeom prst="rect">
                <a:avLst/>
              </a:prstGeom>
            </p:spPr>
            <p:txBody>
              <a:bodyPr wrap="none">
                <a:spAutoFit/>
              </a:bodyPr>
              <a:lstStyle/>
              <a:p>
                <a:r>
                  <a:rPr lang="en-US" sz="1050" b="1" dirty="0"/>
                  <a:t>If </a:t>
                </a:r>
                <a14:m>
                  <m:oMath xmlns:m="http://schemas.openxmlformats.org/officeDocument/2006/math">
                    <m:r>
                      <a:rPr lang="en-US" sz="1050" b="1" i="1">
                        <a:latin typeface="Cambria Math" panose="02040503050406030204" pitchFamily="18" charset="0"/>
                      </a:rPr>
                      <m:t>𝟖</m:t>
                    </m:r>
                    <m:r>
                      <a:rPr lang="en-US" sz="1050" b="1" i="1">
                        <a:latin typeface="Cambria Math" panose="02040503050406030204" pitchFamily="18" charset="0"/>
                      </a:rPr>
                      <m:t>𝒙</m:t>
                    </m:r>
                    <m:r>
                      <a:rPr lang="en-US" sz="1050" b="1" i="1">
                        <a:latin typeface="Cambria Math" panose="02040503050406030204" pitchFamily="18" charset="0"/>
                      </a:rPr>
                      <m:t>−</m:t>
                    </m:r>
                    <m:r>
                      <a:rPr lang="en-US" sz="1050" b="1" i="1">
                        <a:latin typeface="Cambria Math" panose="02040503050406030204" pitchFamily="18" charset="0"/>
                      </a:rPr>
                      <m:t>𝟑</m:t>
                    </m:r>
                    <m:r>
                      <a:rPr lang="en-US" sz="1050" b="1" i="1">
                        <a:latin typeface="Cambria Math" panose="02040503050406030204" pitchFamily="18" charset="0"/>
                      </a:rPr>
                      <m:t>&lt;</m:t>
                    </m:r>
                    <m:r>
                      <a:rPr lang="en-US" sz="1050" b="1" i="1">
                        <a:latin typeface="Cambria Math" panose="02040503050406030204" pitchFamily="18" charset="0"/>
                      </a:rPr>
                      <m:t>𝟎</m:t>
                    </m:r>
                    <m:r>
                      <a:rPr lang="en-US" sz="1050" b="1" i="1">
                        <a:latin typeface="Cambria Math" panose="02040503050406030204" pitchFamily="18" charset="0"/>
                      </a:rPr>
                      <m:t>, </m:t>
                    </m:r>
                    <m:r>
                      <a:rPr lang="en-US" sz="1050" b="1" i="1">
                        <a:latin typeface="Cambria Math" panose="02040503050406030204" pitchFamily="18" charset="0"/>
                      </a:rPr>
                      <m:t>𝒊</m:t>
                    </m:r>
                    <m:r>
                      <a:rPr lang="en-US" sz="1050" b="1" i="1">
                        <a:latin typeface="Cambria Math" panose="02040503050406030204" pitchFamily="18" charset="0"/>
                      </a:rPr>
                      <m:t>.</m:t>
                    </m:r>
                    <m:r>
                      <a:rPr lang="en-US" sz="1050" b="1" i="1">
                        <a:latin typeface="Cambria Math" panose="02040503050406030204" pitchFamily="18" charset="0"/>
                      </a:rPr>
                      <m:t>𝒆</m:t>
                    </m:r>
                    <m:r>
                      <a:rPr lang="en-US" sz="1050" b="1" i="1">
                        <a:latin typeface="Cambria Math" panose="02040503050406030204" pitchFamily="18" charset="0"/>
                      </a:rPr>
                      <m:t>. </m:t>
                    </m:r>
                    <m:r>
                      <a:rPr lang="en-US" sz="1050" b="1" i="1">
                        <a:latin typeface="Cambria Math" panose="02040503050406030204" pitchFamily="18" charset="0"/>
                      </a:rPr>
                      <m:t>𝒙</m:t>
                    </m:r>
                    <m:r>
                      <a:rPr lang="en-US" sz="1050" b="1" i="1">
                        <a:latin typeface="Cambria Math" panose="02040503050406030204" pitchFamily="18" charset="0"/>
                      </a:rPr>
                      <m:t>&lt;</m:t>
                    </m:r>
                    <m:f>
                      <m:fPr>
                        <m:ctrlPr>
                          <a:rPr lang="en-US" sz="1050" b="1" i="1">
                            <a:latin typeface="Cambria Math" panose="02040503050406030204" pitchFamily="18" charset="0"/>
                          </a:rPr>
                        </m:ctrlPr>
                      </m:fPr>
                      <m:num>
                        <m:r>
                          <a:rPr lang="en-US" sz="1050" b="1" i="1">
                            <a:latin typeface="Cambria Math" panose="02040503050406030204" pitchFamily="18" charset="0"/>
                          </a:rPr>
                          <m:t>𝟑</m:t>
                        </m:r>
                      </m:num>
                      <m:den>
                        <m:r>
                          <a:rPr lang="en-US" sz="1050" b="1" i="1">
                            <a:latin typeface="Cambria Math" panose="02040503050406030204" pitchFamily="18" charset="0"/>
                          </a:rPr>
                          <m:t>𝟖</m:t>
                        </m:r>
                      </m:den>
                    </m:f>
                    <m:r>
                      <a:rPr lang="en-US" sz="1050" b="1" i="1">
                        <a:latin typeface="Cambria Math" panose="02040503050406030204" pitchFamily="18" charset="0"/>
                      </a:rPr>
                      <m:t>,</m:t>
                    </m:r>
                  </m:oMath>
                </a14:m>
                <a:endParaRPr lang="en-US" sz="1050" b="1" dirty="0"/>
              </a:p>
            </p:txBody>
          </p:sp>
        </mc:Choice>
        <mc:Fallback xmlns="">
          <p:sp>
            <p:nvSpPr>
              <p:cNvPr id="24" name="Rectangle 23">
                <a:extLst>
                  <a:ext uri="{FF2B5EF4-FFF2-40B4-BE49-F238E27FC236}">
                    <a16:creationId xmlns:a16="http://schemas.microsoft.com/office/drawing/2014/main" id="{8FA13AE1-EA1D-4488-A236-70E6ABE7A402}"/>
                  </a:ext>
                </a:extLst>
              </p:cNvPr>
              <p:cNvSpPr>
                <a:spLocks noRot="1" noChangeAspect="1" noMove="1" noResize="1" noEditPoints="1" noAdjustHandles="1" noChangeArrowheads="1" noChangeShapeType="1" noTextEdit="1"/>
              </p:cNvSpPr>
              <p:nvPr/>
            </p:nvSpPr>
            <p:spPr>
              <a:xfrm>
                <a:off x="2418933" y="3811372"/>
                <a:ext cx="1591526" cy="32573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1D8DCF4-AB47-4B57-9707-3C5FB1B6A0DF}"/>
                  </a:ext>
                </a:extLst>
              </p:cNvPr>
              <p:cNvSpPr/>
              <p:nvPr/>
            </p:nvSpPr>
            <p:spPr>
              <a:xfrm>
                <a:off x="4275477" y="3716249"/>
                <a:ext cx="869149" cy="395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a:latin typeface="Cambria Math" panose="02040503050406030204" pitchFamily="18" charset="0"/>
                        </a:rPr>
                        <m:t>𝒚</m:t>
                      </m:r>
                      <m:r>
                        <a:rPr lang="en-US" sz="1050" b="1">
                          <a:latin typeface="Cambria Math" panose="02040503050406030204" pitchFamily="18" charset="0"/>
                        </a:rPr>
                        <m:t>&gt;</m:t>
                      </m:r>
                      <m:f>
                        <m:fPr>
                          <m:ctrlPr>
                            <a:rPr lang="en-US" sz="1050" b="1" i="1">
                              <a:latin typeface="Cambria Math" panose="02040503050406030204" pitchFamily="18" charset="0"/>
                            </a:rPr>
                          </m:ctrlPr>
                        </m:fPr>
                        <m:num>
                          <m:r>
                            <a:rPr lang="en-US" sz="1050" b="1" i="1">
                              <a:latin typeface="Cambria Math" panose="02040503050406030204" pitchFamily="18" charset="0"/>
                            </a:rPr>
                            <m:t>𝟑𝐱</m:t>
                          </m:r>
                          <m:r>
                            <a:rPr lang="en-US" sz="1050" b="1">
                              <a:latin typeface="Cambria Math" panose="02040503050406030204" pitchFamily="18" charset="0"/>
                            </a:rPr>
                            <m:t>−</m:t>
                          </m:r>
                          <m:r>
                            <a:rPr lang="en-US" sz="1050" b="1" i="1">
                              <a:latin typeface="Cambria Math" panose="02040503050406030204" pitchFamily="18" charset="0"/>
                            </a:rPr>
                            <m:t>𝟏</m:t>
                          </m:r>
                        </m:num>
                        <m:den>
                          <m:r>
                            <a:rPr lang="en-US" sz="1050" b="1" i="1">
                              <a:latin typeface="Cambria Math" panose="02040503050406030204" pitchFamily="18" charset="0"/>
                            </a:rPr>
                            <m:t>𝟖𝐱</m:t>
                          </m:r>
                          <m:r>
                            <a:rPr lang="en-US" sz="1050" b="1">
                              <a:latin typeface="Cambria Math" panose="02040503050406030204" pitchFamily="18" charset="0"/>
                            </a:rPr>
                            <m:t>−</m:t>
                          </m:r>
                          <m:r>
                            <a:rPr lang="en-US" sz="1050" b="1" i="1">
                              <a:latin typeface="Cambria Math" panose="02040503050406030204" pitchFamily="18" charset="0"/>
                            </a:rPr>
                            <m:t>𝟑</m:t>
                          </m:r>
                        </m:den>
                      </m:f>
                    </m:oMath>
                  </m:oMathPara>
                </a14:m>
                <a:endParaRPr lang="en-US" sz="1050" b="1" dirty="0"/>
              </a:p>
            </p:txBody>
          </p:sp>
        </mc:Choice>
        <mc:Fallback xmlns="">
          <p:sp>
            <p:nvSpPr>
              <p:cNvPr id="25" name="Rectangle 24">
                <a:extLst>
                  <a:ext uri="{FF2B5EF4-FFF2-40B4-BE49-F238E27FC236}">
                    <a16:creationId xmlns:a16="http://schemas.microsoft.com/office/drawing/2014/main" id="{41D8DCF4-AB47-4B57-9707-3C5FB1B6A0DF}"/>
                  </a:ext>
                </a:extLst>
              </p:cNvPr>
              <p:cNvSpPr>
                <a:spLocks noRot="1" noChangeAspect="1" noMove="1" noResize="1" noEditPoints="1" noAdjustHandles="1" noChangeArrowheads="1" noChangeShapeType="1" noTextEdit="1"/>
              </p:cNvSpPr>
              <p:nvPr/>
            </p:nvSpPr>
            <p:spPr>
              <a:xfrm>
                <a:off x="4275477" y="3716249"/>
                <a:ext cx="869149" cy="39594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5C30F103-008D-4DAE-8BA1-940374311D07}"/>
                  </a:ext>
                </a:extLst>
              </p:cNvPr>
              <p:cNvSpPr/>
              <p:nvPr/>
            </p:nvSpPr>
            <p:spPr>
              <a:xfrm>
                <a:off x="5212455" y="3232297"/>
                <a:ext cx="557589" cy="395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a:solidFill>
                            <a:srgbClr val="FF0000"/>
                          </a:solidFill>
                          <a:latin typeface="Cambria Math" panose="02040503050406030204" pitchFamily="18" charset="0"/>
                        </a:rPr>
                        <m:t>𝒚</m:t>
                      </m:r>
                      <m:r>
                        <a:rPr lang="en-US" sz="1050" b="1">
                          <a:solidFill>
                            <a:srgbClr val="FF0000"/>
                          </a:solidFill>
                          <a:latin typeface="Cambria Math" panose="02040503050406030204" pitchFamily="18" charset="0"/>
                        </a:rPr>
                        <m:t>&lt;</m:t>
                      </m:r>
                      <m:f>
                        <m:fPr>
                          <m:ctrlPr>
                            <a:rPr lang="en-US" sz="1050" b="1" i="1">
                              <a:solidFill>
                                <a:srgbClr val="FF0000"/>
                              </a:solidFill>
                              <a:latin typeface="Cambria Math" panose="02040503050406030204" pitchFamily="18" charset="0"/>
                            </a:rPr>
                          </m:ctrlPr>
                        </m:fPr>
                        <m:num>
                          <m:r>
                            <a:rPr lang="en-US" sz="1050" b="1" i="1">
                              <a:solidFill>
                                <a:srgbClr val="FF0000"/>
                              </a:solidFill>
                              <a:latin typeface="Cambria Math" panose="02040503050406030204" pitchFamily="18" charset="0"/>
                            </a:rPr>
                            <m:t>𝟐</m:t>
                          </m:r>
                        </m:num>
                        <m:den>
                          <m:r>
                            <a:rPr lang="en-US" sz="1050" b="1" i="1">
                              <a:solidFill>
                                <a:srgbClr val="FF0000"/>
                              </a:solidFill>
                              <a:latin typeface="Cambria Math" panose="02040503050406030204" pitchFamily="18" charset="0"/>
                            </a:rPr>
                            <m:t>𝟓</m:t>
                          </m:r>
                        </m:den>
                      </m:f>
                    </m:oMath>
                  </m:oMathPara>
                </a14:m>
                <a:endParaRPr lang="en-US" sz="1050" b="1" dirty="0">
                  <a:solidFill>
                    <a:srgbClr val="FF0000"/>
                  </a:solidFill>
                </a:endParaRPr>
              </a:p>
            </p:txBody>
          </p:sp>
        </mc:Choice>
        <mc:Fallback xmlns="">
          <p:sp>
            <p:nvSpPr>
              <p:cNvPr id="27" name="Rectangle 26">
                <a:extLst>
                  <a:ext uri="{FF2B5EF4-FFF2-40B4-BE49-F238E27FC236}">
                    <a16:creationId xmlns:a16="http://schemas.microsoft.com/office/drawing/2014/main" id="{5C30F103-008D-4DAE-8BA1-940374311D07}"/>
                  </a:ext>
                </a:extLst>
              </p:cNvPr>
              <p:cNvSpPr>
                <a:spLocks noRot="1" noChangeAspect="1" noMove="1" noResize="1" noEditPoints="1" noAdjustHandles="1" noChangeArrowheads="1" noChangeShapeType="1" noTextEdit="1"/>
              </p:cNvSpPr>
              <p:nvPr/>
            </p:nvSpPr>
            <p:spPr>
              <a:xfrm>
                <a:off x="5212455" y="3232297"/>
                <a:ext cx="557589" cy="395942"/>
              </a:xfrm>
              <a:prstGeom prst="rect">
                <a:avLst/>
              </a:prstGeom>
              <a:blipFill>
                <a:blip r:embed="rId21"/>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0B7FEDD-782E-47C3-A1B9-393CBBCB8CDA}"/>
                  </a:ext>
                </a:extLst>
              </p:cNvPr>
              <p:cNvSpPr/>
              <p:nvPr/>
            </p:nvSpPr>
            <p:spPr>
              <a:xfrm>
                <a:off x="5199130" y="3691984"/>
                <a:ext cx="557589" cy="395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a:solidFill>
                            <a:srgbClr val="FF0000"/>
                          </a:solidFill>
                          <a:latin typeface="Cambria Math" panose="02040503050406030204" pitchFamily="18" charset="0"/>
                        </a:rPr>
                        <m:t>𝒚</m:t>
                      </m:r>
                      <m:r>
                        <a:rPr lang="en-US" sz="1050" b="1">
                          <a:solidFill>
                            <a:srgbClr val="FF0000"/>
                          </a:solidFill>
                          <a:latin typeface="Cambria Math" panose="02040503050406030204" pitchFamily="18" charset="0"/>
                        </a:rPr>
                        <m:t>&gt;</m:t>
                      </m:r>
                      <m:f>
                        <m:fPr>
                          <m:ctrlPr>
                            <a:rPr lang="en-US" sz="1050" b="1" i="1">
                              <a:solidFill>
                                <a:srgbClr val="FF0000"/>
                              </a:solidFill>
                              <a:latin typeface="Cambria Math" panose="02040503050406030204" pitchFamily="18" charset="0"/>
                            </a:rPr>
                          </m:ctrlPr>
                        </m:fPr>
                        <m:num>
                          <m:r>
                            <a:rPr lang="en-US" sz="1050" b="1" i="1">
                              <a:solidFill>
                                <a:srgbClr val="FF0000"/>
                              </a:solidFill>
                              <a:latin typeface="Cambria Math" panose="02040503050406030204" pitchFamily="18" charset="0"/>
                            </a:rPr>
                            <m:t>𝟏</m:t>
                          </m:r>
                        </m:num>
                        <m:den>
                          <m:r>
                            <a:rPr lang="en-US" sz="1050" b="1" i="1">
                              <a:solidFill>
                                <a:srgbClr val="FF0000"/>
                              </a:solidFill>
                              <a:latin typeface="Cambria Math" panose="02040503050406030204" pitchFamily="18" charset="0"/>
                            </a:rPr>
                            <m:t>𝟑</m:t>
                          </m:r>
                        </m:den>
                      </m:f>
                    </m:oMath>
                  </m:oMathPara>
                </a14:m>
                <a:endParaRPr lang="en-US" sz="1050" b="1" dirty="0">
                  <a:solidFill>
                    <a:srgbClr val="FF0000"/>
                  </a:solidFill>
                </a:endParaRPr>
              </a:p>
            </p:txBody>
          </p:sp>
        </mc:Choice>
        <mc:Fallback xmlns="">
          <p:sp>
            <p:nvSpPr>
              <p:cNvPr id="28" name="Rectangle 27">
                <a:extLst>
                  <a:ext uri="{FF2B5EF4-FFF2-40B4-BE49-F238E27FC236}">
                    <a16:creationId xmlns:a16="http://schemas.microsoft.com/office/drawing/2014/main" id="{C0B7FEDD-782E-47C3-A1B9-393CBBCB8CDA}"/>
                  </a:ext>
                </a:extLst>
              </p:cNvPr>
              <p:cNvSpPr>
                <a:spLocks noRot="1" noChangeAspect="1" noMove="1" noResize="1" noEditPoints="1" noAdjustHandles="1" noChangeArrowheads="1" noChangeShapeType="1" noTextEdit="1"/>
              </p:cNvSpPr>
              <p:nvPr/>
            </p:nvSpPr>
            <p:spPr>
              <a:xfrm>
                <a:off x="5199130" y="3691984"/>
                <a:ext cx="557589" cy="39587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C4010E7-9225-4F0E-A399-EF7E4D70583B}"/>
                  </a:ext>
                </a:extLst>
              </p:cNvPr>
              <p:cNvSpPr/>
              <p:nvPr/>
            </p:nvSpPr>
            <p:spPr>
              <a:xfrm>
                <a:off x="3527983" y="4175798"/>
                <a:ext cx="813492" cy="395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050" b="1" i="1">
                              <a:solidFill>
                                <a:srgbClr val="FF0000"/>
                              </a:solidFill>
                              <a:latin typeface="Cambria Math" panose="02040503050406030204" pitchFamily="18" charset="0"/>
                            </a:rPr>
                          </m:ctrlPr>
                        </m:fPr>
                        <m:num>
                          <m:r>
                            <a:rPr lang="en-US" sz="1050" b="1" i="1">
                              <a:solidFill>
                                <a:srgbClr val="FF0000"/>
                              </a:solidFill>
                              <a:latin typeface="Cambria Math" panose="02040503050406030204" pitchFamily="18" charset="0"/>
                            </a:rPr>
                            <m:t>𝟏</m:t>
                          </m:r>
                        </m:num>
                        <m:den>
                          <m:r>
                            <a:rPr lang="en-US" sz="1050" b="1" i="1">
                              <a:solidFill>
                                <a:srgbClr val="FF0000"/>
                              </a:solidFill>
                              <a:latin typeface="Cambria Math" panose="02040503050406030204" pitchFamily="18" charset="0"/>
                            </a:rPr>
                            <m:t>𝟑</m:t>
                          </m:r>
                        </m:den>
                      </m:f>
                      <m:r>
                        <a:rPr lang="en-US" sz="1050" b="1" i="1">
                          <a:solidFill>
                            <a:srgbClr val="FF0000"/>
                          </a:solidFill>
                          <a:latin typeface="Cambria Math" panose="02040503050406030204" pitchFamily="18" charset="0"/>
                        </a:rPr>
                        <m:t>&lt;</m:t>
                      </m:r>
                      <m:r>
                        <a:rPr lang="en-US" sz="1050" b="1" i="1">
                          <a:solidFill>
                            <a:srgbClr val="FF0000"/>
                          </a:solidFill>
                          <a:latin typeface="Cambria Math" panose="02040503050406030204" pitchFamily="18" charset="0"/>
                        </a:rPr>
                        <m:t>𝒚</m:t>
                      </m:r>
                      <m:r>
                        <a:rPr lang="en-US" sz="1050" b="1">
                          <a:solidFill>
                            <a:srgbClr val="FF0000"/>
                          </a:solidFill>
                          <a:latin typeface="Cambria Math" panose="02040503050406030204" pitchFamily="18" charset="0"/>
                        </a:rPr>
                        <m:t>&lt;</m:t>
                      </m:r>
                      <m:f>
                        <m:fPr>
                          <m:ctrlPr>
                            <a:rPr lang="en-US" sz="1050" b="1" i="1">
                              <a:solidFill>
                                <a:srgbClr val="FF0000"/>
                              </a:solidFill>
                              <a:latin typeface="Cambria Math" panose="02040503050406030204" pitchFamily="18" charset="0"/>
                            </a:rPr>
                          </m:ctrlPr>
                        </m:fPr>
                        <m:num>
                          <m:r>
                            <a:rPr lang="en-US" sz="1050" b="1" i="1">
                              <a:solidFill>
                                <a:srgbClr val="FF0000"/>
                              </a:solidFill>
                              <a:latin typeface="Cambria Math" panose="02040503050406030204" pitchFamily="18" charset="0"/>
                            </a:rPr>
                            <m:t>𝟐</m:t>
                          </m:r>
                        </m:num>
                        <m:den>
                          <m:r>
                            <a:rPr lang="en-US" sz="1050" b="1" i="1">
                              <a:solidFill>
                                <a:srgbClr val="FF0000"/>
                              </a:solidFill>
                              <a:latin typeface="Cambria Math" panose="02040503050406030204" pitchFamily="18" charset="0"/>
                            </a:rPr>
                            <m:t>𝟓</m:t>
                          </m:r>
                        </m:den>
                      </m:f>
                    </m:oMath>
                  </m:oMathPara>
                </a14:m>
                <a:endParaRPr lang="en-US" sz="1050" b="1" dirty="0">
                  <a:solidFill>
                    <a:srgbClr val="FF0000"/>
                  </a:solidFill>
                </a:endParaRPr>
              </a:p>
            </p:txBody>
          </p:sp>
        </mc:Choice>
        <mc:Fallback xmlns="">
          <p:sp>
            <p:nvSpPr>
              <p:cNvPr id="36" name="Rectangle 35">
                <a:extLst>
                  <a:ext uri="{FF2B5EF4-FFF2-40B4-BE49-F238E27FC236}">
                    <a16:creationId xmlns:a16="http://schemas.microsoft.com/office/drawing/2014/main" id="{FC4010E7-9225-4F0E-A399-EF7E4D70583B}"/>
                  </a:ext>
                </a:extLst>
              </p:cNvPr>
              <p:cNvSpPr>
                <a:spLocks noRot="1" noChangeAspect="1" noMove="1" noResize="1" noEditPoints="1" noAdjustHandles="1" noChangeArrowheads="1" noChangeShapeType="1" noTextEdit="1"/>
              </p:cNvSpPr>
              <p:nvPr/>
            </p:nvSpPr>
            <p:spPr>
              <a:xfrm>
                <a:off x="3527983" y="4175798"/>
                <a:ext cx="813492" cy="395942"/>
              </a:xfrm>
              <a:prstGeom prst="rect">
                <a:avLst/>
              </a:prstGeom>
              <a:blipFill>
                <a:blip r:embed="rId23"/>
                <a:stretch>
                  <a:fillRect b="-1538"/>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1A3056A8-CD31-44F6-92A3-7F83CD4AD715}"/>
              </a:ext>
            </a:extLst>
          </p:cNvPr>
          <p:cNvPicPr>
            <a:picLocks noChangeAspect="1"/>
          </p:cNvPicPr>
          <p:nvPr/>
        </p:nvPicPr>
        <p:blipFill>
          <a:blip r:embed="rId24"/>
          <a:stretch>
            <a:fillRect/>
          </a:stretch>
        </p:blipFill>
        <p:spPr>
          <a:xfrm>
            <a:off x="30399" y="2876161"/>
            <a:ext cx="2333980" cy="1980422"/>
          </a:xfrm>
          <a:prstGeom prst="rect">
            <a:avLst/>
          </a:prstGeom>
        </p:spPr>
      </p:pic>
      <p:pic>
        <p:nvPicPr>
          <p:cNvPr id="43" name="Picture 42">
            <a:extLst>
              <a:ext uri="{FF2B5EF4-FFF2-40B4-BE49-F238E27FC236}">
                <a16:creationId xmlns:a16="http://schemas.microsoft.com/office/drawing/2014/main" id="{69531770-B3FE-476A-9BBA-1241B2B19533}"/>
              </a:ext>
            </a:extLst>
          </p:cNvPr>
          <p:cNvPicPr>
            <a:picLocks noChangeAspect="1"/>
          </p:cNvPicPr>
          <p:nvPr/>
        </p:nvPicPr>
        <p:blipFill>
          <a:blip r:embed="rId25"/>
          <a:stretch>
            <a:fillRect/>
          </a:stretch>
        </p:blipFill>
        <p:spPr>
          <a:xfrm>
            <a:off x="6223583" y="2830823"/>
            <a:ext cx="2895264" cy="2293049"/>
          </a:xfrm>
          <a:prstGeom prst="rect">
            <a:avLst/>
          </a:prstGeom>
        </p:spPr>
      </p:pic>
      <p:pic>
        <p:nvPicPr>
          <p:cNvPr id="44" name="Picture 43">
            <a:extLst>
              <a:ext uri="{FF2B5EF4-FFF2-40B4-BE49-F238E27FC236}">
                <a16:creationId xmlns:a16="http://schemas.microsoft.com/office/drawing/2014/main" id="{C9147835-7B0F-4327-BAEA-5C8ED7554319}"/>
              </a:ext>
            </a:extLst>
          </p:cNvPr>
          <p:cNvPicPr>
            <a:picLocks noChangeAspect="1"/>
          </p:cNvPicPr>
          <p:nvPr/>
        </p:nvPicPr>
        <p:blipFill>
          <a:blip r:embed="rId26"/>
          <a:stretch>
            <a:fillRect/>
          </a:stretch>
        </p:blipFill>
        <p:spPr>
          <a:xfrm>
            <a:off x="5864447" y="2817651"/>
            <a:ext cx="349092" cy="1987442"/>
          </a:xfrm>
          <a:prstGeom prst="rect">
            <a:avLst/>
          </a:prstGeom>
        </p:spPr>
      </p:pic>
      <p:pic>
        <p:nvPicPr>
          <p:cNvPr id="2" name="Picture 1">
            <a:extLst>
              <a:ext uri="{FF2B5EF4-FFF2-40B4-BE49-F238E27FC236}">
                <a16:creationId xmlns:a16="http://schemas.microsoft.com/office/drawing/2014/main" id="{6F11005A-FA93-40E9-A226-853DB12CE727}"/>
              </a:ext>
            </a:extLst>
          </p:cNvPr>
          <p:cNvPicPr>
            <a:picLocks noChangeAspect="1"/>
          </p:cNvPicPr>
          <p:nvPr/>
        </p:nvPicPr>
        <p:blipFill>
          <a:blip r:embed="rId27"/>
          <a:stretch>
            <a:fillRect/>
          </a:stretch>
        </p:blipFill>
        <p:spPr>
          <a:xfrm>
            <a:off x="6260037" y="2907899"/>
            <a:ext cx="2413700" cy="1764872"/>
          </a:xfrm>
          <a:prstGeom prst="rect">
            <a:avLst/>
          </a:prstGeom>
        </p:spPr>
      </p:pic>
      <p:cxnSp>
        <p:nvCxnSpPr>
          <p:cNvPr id="7" name="Straight Connector 6">
            <a:extLst>
              <a:ext uri="{FF2B5EF4-FFF2-40B4-BE49-F238E27FC236}">
                <a16:creationId xmlns:a16="http://schemas.microsoft.com/office/drawing/2014/main" id="{3B8268D3-D8C9-47DC-A6BD-9B2BA576EB32}"/>
              </a:ext>
            </a:extLst>
          </p:cNvPr>
          <p:cNvCxnSpPr>
            <a:cxnSpLocks/>
          </p:cNvCxnSpPr>
          <p:nvPr/>
        </p:nvCxnSpPr>
        <p:spPr>
          <a:xfrm>
            <a:off x="7704614" y="2817651"/>
            <a:ext cx="20069" cy="209513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5BB9E-279D-40A2-B5D4-D58568AE5C32}"/>
              </a:ext>
            </a:extLst>
          </p:cNvPr>
          <p:cNvCxnSpPr>
            <a:cxnSpLocks/>
          </p:cNvCxnSpPr>
          <p:nvPr/>
        </p:nvCxnSpPr>
        <p:spPr>
          <a:xfrm>
            <a:off x="7858695" y="2817651"/>
            <a:ext cx="20069" cy="209513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Callout: Bent Line with Accent Bar 25">
            <a:extLst>
              <a:ext uri="{FF2B5EF4-FFF2-40B4-BE49-F238E27FC236}">
                <a16:creationId xmlns:a16="http://schemas.microsoft.com/office/drawing/2014/main" id="{C96918FF-6A6C-43EB-BA6F-B3BDD0FB90FC}"/>
              </a:ext>
            </a:extLst>
          </p:cNvPr>
          <p:cNvSpPr/>
          <p:nvPr/>
        </p:nvSpPr>
        <p:spPr>
          <a:xfrm flipH="1">
            <a:off x="3835781" y="1386348"/>
            <a:ext cx="2687108" cy="1326237"/>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Hidden asymmetry in the seemingly symmetric system!</a:t>
            </a:r>
          </a:p>
        </p:txBody>
      </p:sp>
    </p:spTree>
    <p:extLst>
      <p:ext uri="{BB962C8B-B14F-4D97-AF65-F5344CB8AC3E}">
        <p14:creationId xmlns:p14="http://schemas.microsoft.com/office/powerpoint/2010/main" val="25240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500"/>
                                        <p:tgtEl>
                                          <p:spTgt spid="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circle(in)">
                                      <p:cBhvr>
                                        <p:cTn id="13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7" grpId="0"/>
      <p:bldP spid="28" grpId="0"/>
      <p:bldP spid="36"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639DD-CB24-4920-A022-A0F03D984CDA}"/>
              </a:ext>
            </a:extLst>
          </p:cNvPr>
          <p:cNvPicPr>
            <a:picLocks noChangeAspect="1"/>
          </p:cNvPicPr>
          <p:nvPr/>
        </p:nvPicPr>
        <p:blipFill>
          <a:blip r:embed="rId3"/>
          <a:stretch>
            <a:fillRect/>
          </a:stretch>
        </p:blipFill>
        <p:spPr>
          <a:xfrm>
            <a:off x="1727034" y="598270"/>
            <a:ext cx="5265864" cy="2842124"/>
          </a:xfrm>
          <a:prstGeom prst="rect">
            <a:avLst/>
          </a:prstGeom>
        </p:spPr>
      </p:pic>
    </p:spTree>
    <p:extLst>
      <p:ext uri="{BB962C8B-B14F-4D97-AF65-F5344CB8AC3E}">
        <p14:creationId xmlns:p14="http://schemas.microsoft.com/office/powerpoint/2010/main" val="48255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0" y="0"/>
            <a:ext cx="1862311" cy="416058"/>
          </a:xfrm>
          <a:prstGeom prst="rect">
            <a:avLst/>
          </a:prstGeom>
        </p:spPr>
        <p:txBody>
          <a:bodyPr spcFirstLastPara="1" wrap="square" lIns="91425" tIns="91425" rIns="91425" bIns="91425" anchor="b" anchorCtr="0">
            <a:noAutofit/>
          </a:bodyPr>
          <a:lstStyle/>
          <a:p>
            <a:r>
              <a:rPr lang="en-US" dirty="0"/>
              <a:t>EM background</a:t>
            </a:r>
          </a:p>
        </p:txBody>
      </p:sp>
      <p:pic>
        <p:nvPicPr>
          <p:cNvPr id="6" name="Picture 5">
            <a:extLst>
              <a:ext uri="{FF2B5EF4-FFF2-40B4-BE49-F238E27FC236}">
                <a16:creationId xmlns:a16="http://schemas.microsoft.com/office/drawing/2014/main" id="{A36F0379-8D7A-45D1-89F9-E21CC615D200}"/>
              </a:ext>
            </a:extLst>
          </p:cNvPr>
          <p:cNvPicPr>
            <a:picLocks noChangeAspect="1"/>
          </p:cNvPicPr>
          <p:nvPr/>
        </p:nvPicPr>
        <p:blipFill>
          <a:blip r:embed="rId3"/>
          <a:stretch>
            <a:fillRect/>
          </a:stretch>
        </p:blipFill>
        <p:spPr>
          <a:xfrm>
            <a:off x="1277899" y="747686"/>
            <a:ext cx="6706536" cy="628738"/>
          </a:xfrm>
          <a:prstGeom prst="rect">
            <a:avLst/>
          </a:prstGeom>
        </p:spPr>
      </p:pic>
      <p:pic>
        <p:nvPicPr>
          <p:cNvPr id="7" name="Picture 6">
            <a:extLst>
              <a:ext uri="{FF2B5EF4-FFF2-40B4-BE49-F238E27FC236}">
                <a16:creationId xmlns:a16="http://schemas.microsoft.com/office/drawing/2014/main" id="{FAABBFD2-8E46-4614-98CA-71C7DC3CD06E}"/>
              </a:ext>
            </a:extLst>
          </p:cNvPr>
          <p:cNvPicPr>
            <a:picLocks noChangeAspect="1"/>
          </p:cNvPicPr>
          <p:nvPr/>
        </p:nvPicPr>
        <p:blipFill>
          <a:blip r:embed="rId4"/>
          <a:stretch>
            <a:fillRect/>
          </a:stretch>
        </p:blipFill>
        <p:spPr>
          <a:xfrm>
            <a:off x="2742571" y="440063"/>
            <a:ext cx="1267002" cy="257211"/>
          </a:xfrm>
          <a:prstGeom prst="rect">
            <a:avLst/>
          </a:prstGeom>
        </p:spPr>
      </p:pic>
      <p:pic>
        <p:nvPicPr>
          <p:cNvPr id="8" name="Picture 7">
            <a:extLst>
              <a:ext uri="{FF2B5EF4-FFF2-40B4-BE49-F238E27FC236}">
                <a16:creationId xmlns:a16="http://schemas.microsoft.com/office/drawing/2014/main" id="{C505F596-5FBD-4577-8A1E-0EAF20725696}"/>
              </a:ext>
            </a:extLst>
          </p:cNvPr>
          <p:cNvPicPr>
            <a:picLocks noChangeAspect="1"/>
          </p:cNvPicPr>
          <p:nvPr/>
        </p:nvPicPr>
        <p:blipFill>
          <a:blip r:embed="rId5"/>
          <a:stretch>
            <a:fillRect/>
          </a:stretch>
        </p:blipFill>
        <p:spPr>
          <a:xfrm>
            <a:off x="4631167" y="443740"/>
            <a:ext cx="1047896" cy="266737"/>
          </a:xfrm>
          <a:prstGeom prst="rect">
            <a:avLst/>
          </a:prstGeom>
        </p:spPr>
      </p:pic>
      <p:pic>
        <p:nvPicPr>
          <p:cNvPr id="9" name="Picture 8">
            <a:extLst>
              <a:ext uri="{FF2B5EF4-FFF2-40B4-BE49-F238E27FC236}">
                <a16:creationId xmlns:a16="http://schemas.microsoft.com/office/drawing/2014/main" id="{66C8398A-4CE5-4E9E-B45D-C4606399C53B}"/>
              </a:ext>
            </a:extLst>
          </p:cNvPr>
          <p:cNvPicPr>
            <a:picLocks noChangeAspect="1"/>
          </p:cNvPicPr>
          <p:nvPr/>
        </p:nvPicPr>
        <p:blipFill>
          <a:blip r:embed="rId6"/>
          <a:stretch>
            <a:fillRect/>
          </a:stretch>
        </p:blipFill>
        <p:spPr>
          <a:xfrm>
            <a:off x="6300657" y="416058"/>
            <a:ext cx="1286054" cy="247685"/>
          </a:xfrm>
          <a:prstGeom prst="rect">
            <a:avLst/>
          </a:prstGeom>
        </p:spPr>
      </p:pic>
      <p:pic>
        <p:nvPicPr>
          <p:cNvPr id="10" name="Picture 9">
            <a:extLst>
              <a:ext uri="{FF2B5EF4-FFF2-40B4-BE49-F238E27FC236}">
                <a16:creationId xmlns:a16="http://schemas.microsoft.com/office/drawing/2014/main" id="{846EAE61-CA96-4F57-BFC1-E5AD976A4632}"/>
              </a:ext>
            </a:extLst>
          </p:cNvPr>
          <p:cNvPicPr>
            <a:picLocks noChangeAspect="1"/>
          </p:cNvPicPr>
          <p:nvPr/>
        </p:nvPicPr>
        <p:blipFill>
          <a:blip r:embed="rId7"/>
          <a:stretch>
            <a:fillRect/>
          </a:stretch>
        </p:blipFill>
        <p:spPr>
          <a:xfrm>
            <a:off x="4377985" y="1735724"/>
            <a:ext cx="1629002" cy="247685"/>
          </a:xfrm>
          <a:prstGeom prst="rect">
            <a:avLst/>
          </a:prstGeom>
        </p:spPr>
      </p:pic>
      <p:sp>
        <p:nvSpPr>
          <p:cNvPr id="11" name="TextBox 10">
            <a:extLst>
              <a:ext uri="{FF2B5EF4-FFF2-40B4-BE49-F238E27FC236}">
                <a16:creationId xmlns:a16="http://schemas.microsoft.com/office/drawing/2014/main" id="{CCE30B7D-B4C8-4272-A98E-F0585EEA1CDD}"/>
              </a:ext>
            </a:extLst>
          </p:cNvPr>
          <p:cNvSpPr txBox="1"/>
          <p:nvPr/>
        </p:nvSpPr>
        <p:spPr>
          <a:xfrm>
            <a:off x="3373104" y="1671945"/>
            <a:ext cx="918841" cy="369332"/>
          </a:xfrm>
          <a:prstGeom prst="rect">
            <a:avLst/>
          </a:prstGeom>
          <a:noFill/>
        </p:spPr>
        <p:txBody>
          <a:bodyPr wrap="none" rtlCol="0">
            <a:spAutoFit/>
          </a:bodyPr>
          <a:lstStyle/>
          <a:p>
            <a:r>
              <a:rPr lang="en-US" dirty="0"/>
              <a:t>A</a:t>
            </a:r>
            <a:r>
              <a:rPr lang="en-US" altLang="zh-CN" dirty="0"/>
              <a:t>ssume</a:t>
            </a:r>
            <a:endParaRPr lang="en-US" dirty="0"/>
          </a:p>
        </p:txBody>
      </p:sp>
      <p:pic>
        <p:nvPicPr>
          <p:cNvPr id="12" name="Picture 11">
            <a:extLst>
              <a:ext uri="{FF2B5EF4-FFF2-40B4-BE49-F238E27FC236}">
                <a16:creationId xmlns:a16="http://schemas.microsoft.com/office/drawing/2014/main" id="{D1ED21A2-7764-4672-ADA3-AD7D2A52670F}"/>
              </a:ext>
            </a:extLst>
          </p:cNvPr>
          <p:cNvPicPr>
            <a:picLocks noChangeAspect="1"/>
          </p:cNvPicPr>
          <p:nvPr/>
        </p:nvPicPr>
        <p:blipFill>
          <a:blip r:embed="rId8"/>
          <a:stretch>
            <a:fillRect/>
          </a:stretch>
        </p:blipFill>
        <p:spPr>
          <a:xfrm>
            <a:off x="1530636" y="2128349"/>
            <a:ext cx="1619476" cy="466790"/>
          </a:xfrm>
          <a:prstGeom prst="rect">
            <a:avLst/>
          </a:prstGeom>
        </p:spPr>
      </p:pic>
      <p:pic>
        <p:nvPicPr>
          <p:cNvPr id="13" name="Picture 12">
            <a:extLst>
              <a:ext uri="{FF2B5EF4-FFF2-40B4-BE49-F238E27FC236}">
                <a16:creationId xmlns:a16="http://schemas.microsoft.com/office/drawing/2014/main" id="{781770C5-81F2-4DD9-A950-D4BEEEE0168D}"/>
              </a:ext>
            </a:extLst>
          </p:cNvPr>
          <p:cNvPicPr>
            <a:picLocks noChangeAspect="1"/>
          </p:cNvPicPr>
          <p:nvPr/>
        </p:nvPicPr>
        <p:blipFill>
          <a:blip r:embed="rId9"/>
          <a:stretch>
            <a:fillRect/>
          </a:stretch>
        </p:blipFill>
        <p:spPr>
          <a:xfrm>
            <a:off x="7060381" y="2128349"/>
            <a:ext cx="1848108" cy="495369"/>
          </a:xfrm>
          <a:prstGeom prst="rect">
            <a:avLst/>
          </a:prstGeom>
        </p:spPr>
      </p:pic>
      <p:sp>
        <p:nvSpPr>
          <p:cNvPr id="14" name="Arrow: Down 13">
            <a:extLst>
              <a:ext uri="{FF2B5EF4-FFF2-40B4-BE49-F238E27FC236}">
                <a16:creationId xmlns:a16="http://schemas.microsoft.com/office/drawing/2014/main" id="{7E610E0B-9B36-4D57-9996-FBCDE39911EA}"/>
              </a:ext>
            </a:extLst>
          </p:cNvPr>
          <p:cNvSpPr/>
          <p:nvPr/>
        </p:nvSpPr>
        <p:spPr>
          <a:xfrm rot="1595873">
            <a:off x="2551066" y="1317126"/>
            <a:ext cx="255638" cy="76081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F739B3F-98A2-44D2-B04D-98AB759DE0F5}"/>
              </a:ext>
            </a:extLst>
          </p:cNvPr>
          <p:cNvSpPr/>
          <p:nvPr/>
        </p:nvSpPr>
        <p:spPr>
          <a:xfrm rot="20160486">
            <a:off x="7458892" y="1348141"/>
            <a:ext cx="255638" cy="76081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1231BD-761E-400C-B462-51668A7A2CBB}"/>
              </a:ext>
            </a:extLst>
          </p:cNvPr>
          <p:cNvPicPr>
            <a:picLocks noChangeAspect="1"/>
          </p:cNvPicPr>
          <p:nvPr/>
        </p:nvPicPr>
        <p:blipFill>
          <a:blip r:embed="rId10"/>
          <a:stretch>
            <a:fillRect/>
          </a:stretch>
        </p:blipFill>
        <p:spPr>
          <a:xfrm>
            <a:off x="4396725" y="2887353"/>
            <a:ext cx="1438476" cy="295316"/>
          </a:xfrm>
          <a:prstGeom prst="rect">
            <a:avLst/>
          </a:prstGeom>
        </p:spPr>
      </p:pic>
      <p:cxnSp>
        <p:nvCxnSpPr>
          <p:cNvPr id="17" name="Connector: Elbow 16">
            <a:extLst>
              <a:ext uri="{FF2B5EF4-FFF2-40B4-BE49-F238E27FC236}">
                <a16:creationId xmlns:a16="http://schemas.microsoft.com/office/drawing/2014/main" id="{F645F06B-B4EE-4A3E-8A2A-52F9114CF40C}"/>
              </a:ext>
            </a:extLst>
          </p:cNvPr>
          <p:cNvCxnSpPr>
            <a:cxnSpLocks/>
            <a:stCxn id="6" idx="3"/>
            <a:endCxn id="16" idx="3"/>
          </p:cNvCxnSpPr>
          <p:nvPr/>
        </p:nvCxnSpPr>
        <p:spPr>
          <a:xfrm flipH="1">
            <a:off x="5835201" y="1062055"/>
            <a:ext cx="2149234" cy="1972956"/>
          </a:xfrm>
          <a:prstGeom prst="bentConnector3">
            <a:avLst>
              <a:gd name="adj1" fmla="val -46039"/>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834E661-E435-4786-9379-1F6C47F52F76}"/>
              </a:ext>
            </a:extLst>
          </p:cNvPr>
          <p:cNvCxnSpPr>
            <a:cxnSpLocks/>
            <a:endCxn id="16" idx="3"/>
          </p:cNvCxnSpPr>
          <p:nvPr/>
        </p:nvCxnSpPr>
        <p:spPr>
          <a:xfrm rot="16200000" flipH="1">
            <a:off x="4586209" y="1786018"/>
            <a:ext cx="1806283" cy="691701"/>
          </a:xfrm>
          <a:prstGeom prst="bentConnector4">
            <a:avLst>
              <a:gd name="adj1" fmla="val 45913"/>
              <a:gd name="adj2" fmla="val 133049"/>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2BC4EE4-5515-4DBF-9B82-C319300CB791}"/>
              </a:ext>
            </a:extLst>
          </p:cNvPr>
          <p:cNvSpPr txBox="1"/>
          <p:nvPr/>
        </p:nvSpPr>
        <p:spPr>
          <a:xfrm>
            <a:off x="4249518" y="2597238"/>
            <a:ext cx="2051139" cy="369332"/>
          </a:xfrm>
          <a:prstGeom prst="rect">
            <a:avLst/>
          </a:prstGeom>
          <a:noFill/>
        </p:spPr>
        <p:txBody>
          <a:bodyPr wrap="none" rtlCol="0">
            <a:spAutoFit/>
          </a:bodyPr>
          <a:lstStyle/>
          <a:p>
            <a:r>
              <a:rPr lang="en-US" dirty="0"/>
              <a:t>Continuity equation</a:t>
            </a:r>
          </a:p>
        </p:txBody>
      </p:sp>
      <p:pic>
        <p:nvPicPr>
          <p:cNvPr id="20" name="Picture 19">
            <a:extLst>
              <a:ext uri="{FF2B5EF4-FFF2-40B4-BE49-F238E27FC236}">
                <a16:creationId xmlns:a16="http://schemas.microsoft.com/office/drawing/2014/main" id="{9EAABD30-23B5-446C-BC91-FD0405885BE6}"/>
              </a:ext>
            </a:extLst>
          </p:cNvPr>
          <p:cNvPicPr>
            <a:picLocks noChangeAspect="1"/>
          </p:cNvPicPr>
          <p:nvPr/>
        </p:nvPicPr>
        <p:blipFill>
          <a:blip r:embed="rId11"/>
          <a:stretch>
            <a:fillRect/>
          </a:stretch>
        </p:blipFill>
        <p:spPr>
          <a:xfrm>
            <a:off x="2725192" y="3273114"/>
            <a:ext cx="1552792" cy="533474"/>
          </a:xfrm>
          <a:prstGeom prst="rect">
            <a:avLst/>
          </a:prstGeom>
        </p:spPr>
      </p:pic>
      <p:sp>
        <p:nvSpPr>
          <p:cNvPr id="21" name="TextBox 20">
            <a:extLst>
              <a:ext uri="{FF2B5EF4-FFF2-40B4-BE49-F238E27FC236}">
                <a16:creationId xmlns:a16="http://schemas.microsoft.com/office/drawing/2014/main" id="{CAF195F3-815A-405B-8937-B0CC9C7D09E0}"/>
              </a:ext>
            </a:extLst>
          </p:cNvPr>
          <p:cNvSpPr txBox="1"/>
          <p:nvPr/>
        </p:nvSpPr>
        <p:spPr>
          <a:xfrm>
            <a:off x="852820" y="3355185"/>
            <a:ext cx="1872372" cy="369332"/>
          </a:xfrm>
          <a:prstGeom prst="rect">
            <a:avLst/>
          </a:prstGeom>
          <a:noFill/>
        </p:spPr>
        <p:txBody>
          <a:bodyPr wrap="none" rtlCol="0">
            <a:spAutoFit/>
          </a:bodyPr>
          <a:lstStyle/>
          <a:p>
            <a:r>
              <a:rPr lang="en-US" dirty="0"/>
              <a:t>For local medium:</a:t>
            </a:r>
          </a:p>
        </p:txBody>
      </p:sp>
      <p:sp>
        <p:nvSpPr>
          <p:cNvPr id="22" name="TextBox 21">
            <a:extLst>
              <a:ext uri="{FF2B5EF4-FFF2-40B4-BE49-F238E27FC236}">
                <a16:creationId xmlns:a16="http://schemas.microsoft.com/office/drawing/2014/main" id="{5FADBC97-628F-4CC6-8930-4380F341B66D}"/>
              </a:ext>
            </a:extLst>
          </p:cNvPr>
          <p:cNvSpPr txBox="1"/>
          <p:nvPr/>
        </p:nvSpPr>
        <p:spPr>
          <a:xfrm>
            <a:off x="852820" y="3837365"/>
            <a:ext cx="2237857" cy="369332"/>
          </a:xfrm>
          <a:prstGeom prst="rect">
            <a:avLst/>
          </a:prstGeom>
          <a:noFill/>
        </p:spPr>
        <p:txBody>
          <a:bodyPr wrap="none" rtlCol="0">
            <a:spAutoFit/>
          </a:bodyPr>
          <a:lstStyle/>
          <a:p>
            <a:r>
              <a:rPr lang="en-US" dirty="0"/>
              <a:t>For nonlocal medium:</a:t>
            </a:r>
          </a:p>
        </p:txBody>
      </p:sp>
      <p:pic>
        <p:nvPicPr>
          <p:cNvPr id="23" name="Picture 22">
            <a:extLst>
              <a:ext uri="{FF2B5EF4-FFF2-40B4-BE49-F238E27FC236}">
                <a16:creationId xmlns:a16="http://schemas.microsoft.com/office/drawing/2014/main" id="{D0803EFB-BD5C-42D4-AF34-F1B8AFEF4688}"/>
              </a:ext>
            </a:extLst>
          </p:cNvPr>
          <p:cNvPicPr>
            <a:picLocks noChangeAspect="1"/>
          </p:cNvPicPr>
          <p:nvPr/>
        </p:nvPicPr>
        <p:blipFill>
          <a:blip r:embed="rId12"/>
          <a:stretch>
            <a:fillRect/>
          </a:stretch>
        </p:blipFill>
        <p:spPr>
          <a:xfrm>
            <a:off x="3073545" y="3806588"/>
            <a:ext cx="3515216" cy="457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58">
            <a:extLst>
              <a:ext uri="{FF2B5EF4-FFF2-40B4-BE49-F238E27FC236}">
                <a16:creationId xmlns:a16="http://schemas.microsoft.com/office/drawing/2014/main" id="{7C5DD39E-4BD5-4E28-B8CA-F7C8438D9AD1}"/>
              </a:ext>
            </a:extLst>
          </p:cNvPr>
          <p:cNvSpPr txBox="1">
            <a:spLocks noGrp="1"/>
          </p:cNvSpPr>
          <p:nvPr>
            <p:ph type="title"/>
          </p:nvPr>
        </p:nvSpPr>
        <p:spPr>
          <a:xfrm>
            <a:off x="1" y="0"/>
            <a:ext cx="3664274" cy="425175"/>
          </a:xfrm>
          <a:prstGeom prst="rect">
            <a:avLst/>
          </a:prstGeom>
        </p:spPr>
        <p:txBody>
          <a:bodyPr spcFirstLastPara="1" wrap="square" lIns="91425" tIns="91425" rIns="91425" bIns="91425" anchor="b" anchorCtr="0">
            <a:noAutofit/>
          </a:bodyPr>
          <a:lstStyle/>
          <a:p>
            <a:r>
              <a:rPr lang="en-US" dirty="0"/>
              <a:t>Fresnel Equation for local medium</a:t>
            </a:r>
          </a:p>
        </p:txBody>
      </p:sp>
      <p:pic>
        <p:nvPicPr>
          <p:cNvPr id="6" name="Picture 5">
            <a:extLst>
              <a:ext uri="{FF2B5EF4-FFF2-40B4-BE49-F238E27FC236}">
                <a16:creationId xmlns:a16="http://schemas.microsoft.com/office/drawing/2014/main" id="{4718B4F9-5B90-403D-88E9-146229806819}"/>
              </a:ext>
            </a:extLst>
          </p:cNvPr>
          <p:cNvPicPr>
            <a:picLocks noChangeAspect="1"/>
          </p:cNvPicPr>
          <p:nvPr/>
        </p:nvPicPr>
        <p:blipFill>
          <a:blip r:embed="rId2"/>
          <a:stretch>
            <a:fillRect/>
          </a:stretch>
        </p:blipFill>
        <p:spPr>
          <a:xfrm>
            <a:off x="4396255" y="278580"/>
            <a:ext cx="4747744" cy="610539"/>
          </a:xfrm>
          <a:prstGeom prst="rect">
            <a:avLst/>
          </a:prstGeom>
        </p:spPr>
      </p:pic>
      <p:pic>
        <p:nvPicPr>
          <p:cNvPr id="7" name="Picture 6">
            <a:extLst>
              <a:ext uri="{FF2B5EF4-FFF2-40B4-BE49-F238E27FC236}">
                <a16:creationId xmlns:a16="http://schemas.microsoft.com/office/drawing/2014/main" id="{3E7489A0-1535-4614-B796-955171032178}"/>
              </a:ext>
            </a:extLst>
          </p:cNvPr>
          <p:cNvPicPr>
            <a:picLocks noChangeAspect="1"/>
          </p:cNvPicPr>
          <p:nvPr/>
        </p:nvPicPr>
        <p:blipFill>
          <a:blip r:embed="rId3"/>
          <a:stretch>
            <a:fillRect/>
          </a:stretch>
        </p:blipFill>
        <p:spPr>
          <a:xfrm>
            <a:off x="3597934" y="1737489"/>
            <a:ext cx="5148769" cy="899524"/>
          </a:xfrm>
          <a:prstGeom prst="rect">
            <a:avLst/>
          </a:prstGeom>
        </p:spPr>
      </p:pic>
      <p:pic>
        <p:nvPicPr>
          <p:cNvPr id="8" name="Picture 7">
            <a:extLst>
              <a:ext uri="{FF2B5EF4-FFF2-40B4-BE49-F238E27FC236}">
                <a16:creationId xmlns:a16="http://schemas.microsoft.com/office/drawing/2014/main" id="{86BB10BA-F765-4D79-9FD9-EFD986DE3B74}"/>
              </a:ext>
            </a:extLst>
          </p:cNvPr>
          <p:cNvPicPr>
            <a:picLocks noChangeAspect="1"/>
          </p:cNvPicPr>
          <p:nvPr/>
        </p:nvPicPr>
        <p:blipFill>
          <a:blip r:embed="rId4"/>
          <a:stretch>
            <a:fillRect/>
          </a:stretch>
        </p:blipFill>
        <p:spPr>
          <a:xfrm>
            <a:off x="5206398" y="2645181"/>
            <a:ext cx="2517486" cy="312574"/>
          </a:xfrm>
          <a:prstGeom prst="rect">
            <a:avLst/>
          </a:prstGeom>
        </p:spPr>
      </p:pic>
      <p:pic>
        <p:nvPicPr>
          <p:cNvPr id="9" name="Picture 8">
            <a:extLst>
              <a:ext uri="{FF2B5EF4-FFF2-40B4-BE49-F238E27FC236}">
                <a16:creationId xmlns:a16="http://schemas.microsoft.com/office/drawing/2014/main" id="{B0F0EF65-C82E-409B-8ED1-12CCEC5F1D6D}"/>
              </a:ext>
            </a:extLst>
          </p:cNvPr>
          <p:cNvPicPr>
            <a:picLocks noChangeAspect="1"/>
          </p:cNvPicPr>
          <p:nvPr/>
        </p:nvPicPr>
        <p:blipFill>
          <a:blip r:embed="rId5"/>
          <a:stretch>
            <a:fillRect/>
          </a:stretch>
        </p:blipFill>
        <p:spPr>
          <a:xfrm>
            <a:off x="5102175" y="3555745"/>
            <a:ext cx="3297524" cy="339695"/>
          </a:xfrm>
          <a:prstGeom prst="rect">
            <a:avLst/>
          </a:prstGeom>
        </p:spPr>
      </p:pic>
      <p:pic>
        <p:nvPicPr>
          <p:cNvPr id="10" name="Picture 9">
            <a:extLst>
              <a:ext uri="{FF2B5EF4-FFF2-40B4-BE49-F238E27FC236}">
                <a16:creationId xmlns:a16="http://schemas.microsoft.com/office/drawing/2014/main" id="{F9CEDC6E-F735-4010-B4D3-A5E232341138}"/>
              </a:ext>
            </a:extLst>
          </p:cNvPr>
          <p:cNvPicPr>
            <a:picLocks noChangeAspect="1"/>
          </p:cNvPicPr>
          <p:nvPr/>
        </p:nvPicPr>
        <p:blipFill>
          <a:blip r:embed="rId6"/>
          <a:stretch>
            <a:fillRect/>
          </a:stretch>
        </p:blipFill>
        <p:spPr>
          <a:xfrm>
            <a:off x="4213583" y="3947687"/>
            <a:ext cx="4533120" cy="388789"/>
          </a:xfrm>
          <a:prstGeom prst="rect">
            <a:avLst/>
          </a:prstGeom>
        </p:spPr>
      </p:pic>
      <p:pic>
        <p:nvPicPr>
          <p:cNvPr id="11" name="Picture 10">
            <a:extLst>
              <a:ext uri="{FF2B5EF4-FFF2-40B4-BE49-F238E27FC236}">
                <a16:creationId xmlns:a16="http://schemas.microsoft.com/office/drawing/2014/main" id="{9F9BCE27-3E3F-4654-B8DE-6AC7BE63965A}"/>
              </a:ext>
            </a:extLst>
          </p:cNvPr>
          <p:cNvPicPr>
            <a:picLocks noChangeAspect="1"/>
          </p:cNvPicPr>
          <p:nvPr/>
        </p:nvPicPr>
        <p:blipFill>
          <a:blip r:embed="rId7"/>
          <a:stretch>
            <a:fillRect/>
          </a:stretch>
        </p:blipFill>
        <p:spPr>
          <a:xfrm>
            <a:off x="4917580" y="4356594"/>
            <a:ext cx="3600028" cy="395230"/>
          </a:xfrm>
          <a:prstGeom prst="rect">
            <a:avLst/>
          </a:prstGeom>
        </p:spPr>
      </p:pic>
      <p:sp>
        <p:nvSpPr>
          <p:cNvPr id="12" name="Arrow: Down 11">
            <a:extLst>
              <a:ext uri="{FF2B5EF4-FFF2-40B4-BE49-F238E27FC236}">
                <a16:creationId xmlns:a16="http://schemas.microsoft.com/office/drawing/2014/main" id="{61399366-6BDB-4F72-951E-ECB22430C8EB}"/>
              </a:ext>
            </a:extLst>
          </p:cNvPr>
          <p:cNvSpPr/>
          <p:nvPr/>
        </p:nvSpPr>
        <p:spPr>
          <a:xfrm>
            <a:off x="6172319" y="939892"/>
            <a:ext cx="292822" cy="799220"/>
          </a:xfrm>
          <a:prstGeom prst="downArrow">
            <a:avLst/>
          </a:prstGeom>
          <a:solidFill>
            <a:schemeClr val="accent4">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61ED604-A89F-4B88-8D01-C152554DD364}"/>
              </a:ext>
            </a:extLst>
          </p:cNvPr>
          <p:cNvPicPr>
            <a:picLocks noChangeAspect="1"/>
          </p:cNvPicPr>
          <p:nvPr/>
        </p:nvPicPr>
        <p:blipFill>
          <a:blip r:embed="rId8"/>
          <a:stretch>
            <a:fillRect/>
          </a:stretch>
        </p:blipFill>
        <p:spPr>
          <a:xfrm>
            <a:off x="6486534" y="1021866"/>
            <a:ext cx="1248235" cy="582876"/>
          </a:xfrm>
          <a:prstGeom prst="rect">
            <a:avLst/>
          </a:prstGeom>
        </p:spPr>
      </p:pic>
      <p:sp>
        <p:nvSpPr>
          <p:cNvPr id="14" name="TextBox 13">
            <a:extLst>
              <a:ext uri="{FF2B5EF4-FFF2-40B4-BE49-F238E27FC236}">
                <a16:creationId xmlns:a16="http://schemas.microsoft.com/office/drawing/2014/main" id="{2EB31899-8287-46FC-986F-3480DA28307E}"/>
              </a:ext>
            </a:extLst>
          </p:cNvPr>
          <p:cNvSpPr txBox="1"/>
          <p:nvPr/>
        </p:nvSpPr>
        <p:spPr>
          <a:xfrm>
            <a:off x="4002994" y="4392752"/>
            <a:ext cx="1022588" cy="369332"/>
          </a:xfrm>
          <a:prstGeom prst="rect">
            <a:avLst/>
          </a:prstGeom>
          <a:noFill/>
        </p:spPr>
        <p:txBody>
          <a:bodyPr wrap="none" rtlCol="0">
            <a:spAutoFit/>
          </a:bodyPr>
          <a:lstStyle/>
          <a:p>
            <a:r>
              <a:rPr lang="en-US" dirty="0"/>
              <a:t>Similarly,</a:t>
            </a:r>
          </a:p>
        </p:txBody>
      </p:sp>
      <p:sp>
        <p:nvSpPr>
          <p:cNvPr id="15" name="TextBox 14">
            <a:extLst>
              <a:ext uri="{FF2B5EF4-FFF2-40B4-BE49-F238E27FC236}">
                <a16:creationId xmlns:a16="http://schemas.microsoft.com/office/drawing/2014/main" id="{2E4B5942-E1EF-4A27-B36E-2F6780052D12}"/>
              </a:ext>
            </a:extLst>
          </p:cNvPr>
          <p:cNvSpPr txBox="1"/>
          <p:nvPr/>
        </p:nvSpPr>
        <p:spPr>
          <a:xfrm>
            <a:off x="2540283" y="462088"/>
            <a:ext cx="2192267" cy="369332"/>
          </a:xfrm>
          <a:prstGeom prst="rect">
            <a:avLst/>
          </a:prstGeom>
          <a:noFill/>
        </p:spPr>
        <p:txBody>
          <a:bodyPr wrap="none" rtlCol="0">
            <a:spAutoFit/>
          </a:bodyPr>
          <a:lstStyle/>
          <a:p>
            <a:r>
              <a:rPr lang="en-US" dirty="0"/>
              <a:t>For P-polarized wave,</a:t>
            </a:r>
          </a:p>
        </p:txBody>
      </p:sp>
      <p:sp>
        <p:nvSpPr>
          <p:cNvPr id="16" name="Arrow: Down 15">
            <a:extLst>
              <a:ext uri="{FF2B5EF4-FFF2-40B4-BE49-F238E27FC236}">
                <a16:creationId xmlns:a16="http://schemas.microsoft.com/office/drawing/2014/main" id="{2529E019-97CC-4959-AB5C-265E33EAC529}"/>
              </a:ext>
            </a:extLst>
          </p:cNvPr>
          <p:cNvSpPr/>
          <p:nvPr/>
        </p:nvSpPr>
        <p:spPr>
          <a:xfrm>
            <a:off x="6183972" y="2991586"/>
            <a:ext cx="292822" cy="564159"/>
          </a:xfrm>
          <a:prstGeom prst="downArrow">
            <a:avLst/>
          </a:prstGeom>
          <a:solidFill>
            <a:schemeClr val="accent4">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46BEC47-ECEE-48DE-B03D-E86F1BBBC241}"/>
                  </a:ext>
                </a:extLst>
              </p:cNvPr>
              <p:cNvSpPr txBox="1"/>
              <p:nvPr/>
            </p:nvSpPr>
            <p:spPr>
              <a:xfrm>
                <a:off x="6465141" y="2958835"/>
                <a:ext cx="1909248" cy="539828"/>
              </a:xfrm>
              <a:prstGeom prst="rect">
                <a:avLst/>
              </a:prstGeom>
              <a:noFill/>
            </p:spPr>
            <p:txBody>
              <a:bodyPr wrap="square" rtlCol="0">
                <a:spAutoFit/>
              </a:bodyPr>
              <a:lstStyle/>
              <a:p>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𝑝𝑎𝑟</m:t>
                        </m:r>
                      </m:sub>
                    </m:sSub>
                  </m:oMath>
                </a14:m>
                <a:r>
                  <a:rPr lang="en-US" sz="1400" dirty="0"/>
                  <a:t> and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𝐵</m:t>
                        </m:r>
                      </m:e>
                      <m:sub>
                        <m:r>
                          <a:rPr lang="en-US" sz="1400" b="0" i="1" smtClean="0">
                            <a:latin typeface="Cambria Math" panose="02040503050406030204" pitchFamily="18" charset="0"/>
                          </a:rPr>
                          <m:t>𝑝</m:t>
                        </m:r>
                        <m:r>
                          <a:rPr lang="en-US" sz="1400" b="0" i="1" smtClean="0">
                            <a:latin typeface="Cambria Math" panose="02040503050406030204" pitchFamily="18" charset="0"/>
                          </a:rPr>
                          <m:t>𝑒𝑟</m:t>
                        </m:r>
                      </m:sub>
                    </m:sSub>
                  </m:oMath>
                </a14:m>
                <a:r>
                  <a:rPr lang="en-US" sz="1400" dirty="0"/>
                  <a:t> are continuous</a:t>
                </a:r>
              </a:p>
            </p:txBody>
          </p:sp>
        </mc:Choice>
        <mc:Fallback>
          <p:sp>
            <p:nvSpPr>
              <p:cNvPr id="17" name="TextBox 16">
                <a:extLst>
                  <a:ext uri="{FF2B5EF4-FFF2-40B4-BE49-F238E27FC236}">
                    <a16:creationId xmlns:a16="http://schemas.microsoft.com/office/drawing/2014/main" id="{A46BEC47-ECEE-48DE-B03D-E86F1BBBC241}"/>
                  </a:ext>
                </a:extLst>
              </p:cNvPr>
              <p:cNvSpPr txBox="1">
                <a:spLocks noRot="1" noChangeAspect="1" noMove="1" noResize="1" noEditPoints="1" noAdjustHandles="1" noChangeArrowheads="1" noChangeShapeType="1" noTextEdit="1"/>
              </p:cNvSpPr>
              <p:nvPr/>
            </p:nvSpPr>
            <p:spPr>
              <a:xfrm>
                <a:off x="6465141" y="2958835"/>
                <a:ext cx="1909248" cy="539828"/>
              </a:xfrm>
              <a:prstGeom prst="rect">
                <a:avLst/>
              </a:prstGeom>
              <a:blipFill>
                <a:blip r:embed="rId9"/>
                <a:stretch>
                  <a:fillRect l="-958" t="-1124" b="-11236"/>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1ED10F56-B68C-4520-BEC7-B58DADE8F422}"/>
              </a:ext>
            </a:extLst>
          </p:cNvPr>
          <p:cNvGrpSpPr/>
          <p:nvPr/>
        </p:nvGrpSpPr>
        <p:grpSpPr>
          <a:xfrm>
            <a:off x="198606" y="1632151"/>
            <a:ext cx="2112135" cy="1641514"/>
            <a:chOff x="0" y="1402845"/>
            <a:chExt cx="2869666" cy="2331486"/>
          </a:xfrm>
        </p:grpSpPr>
        <p:sp>
          <p:nvSpPr>
            <p:cNvPr id="18" name="Rectangle 17">
              <a:extLst>
                <a:ext uri="{FF2B5EF4-FFF2-40B4-BE49-F238E27FC236}">
                  <a16:creationId xmlns:a16="http://schemas.microsoft.com/office/drawing/2014/main" id="{94ECCF31-87A9-4006-AAAF-E487F38BA34D}"/>
                </a:ext>
              </a:extLst>
            </p:cNvPr>
            <p:cNvSpPr/>
            <p:nvPr/>
          </p:nvSpPr>
          <p:spPr>
            <a:xfrm>
              <a:off x="0" y="2722437"/>
              <a:ext cx="2852256" cy="10118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B6BD1EC3-C2E0-4113-BEDF-9E9C3BF7B528}"/>
                </a:ext>
              </a:extLst>
            </p:cNvPr>
            <p:cNvCxnSpPr/>
            <p:nvPr/>
          </p:nvCxnSpPr>
          <p:spPr>
            <a:xfrm>
              <a:off x="583616" y="1803619"/>
              <a:ext cx="595618" cy="872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699D10-5D60-4165-A4D4-41866A913800}"/>
                </a:ext>
              </a:extLst>
            </p:cNvPr>
            <p:cNvCxnSpPr>
              <a:cxnSpLocks/>
            </p:cNvCxnSpPr>
            <p:nvPr/>
          </p:nvCxnSpPr>
          <p:spPr>
            <a:xfrm flipV="1">
              <a:off x="1263124" y="1938564"/>
              <a:ext cx="780177" cy="737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366ECD-36F2-43F7-A8D0-AD4496474333}"/>
                </a:ext>
              </a:extLst>
            </p:cNvPr>
            <p:cNvCxnSpPr>
              <a:cxnSpLocks/>
            </p:cNvCxnSpPr>
            <p:nvPr/>
          </p:nvCxnSpPr>
          <p:spPr>
            <a:xfrm>
              <a:off x="1216984" y="2798762"/>
              <a:ext cx="542896" cy="8640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E563B6A-F693-44D6-98CE-EFB9FEF7B780}"/>
                    </a:ext>
                  </a:extLst>
                </p:cNvPr>
                <p:cNvSpPr txBox="1"/>
                <p:nvPr/>
              </p:nvSpPr>
              <p:spPr>
                <a:xfrm>
                  <a:off x="2043301" y="3148892"/>
                  <a:ext cx="810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2E563B6A-F693-44D6-98CE-EFB9FEF7B780}"/>
                    </a:ext>
                  </a:extLst>
                </p:cNvPr>
                <p:cNvSpPr txBox="1">
                  <a:spLocks noRot="1" noChangeAspect="1" noMove="1" noResize="1" noEditPoints="1" noAdjustHandles="1" noChangeArrowheads="1" noChangeShapeType="1" noTextEdit="1"/>
                </p:cNvSpPr>
                <p:nvPr/>
              </p:nvSpPr>
              <p:spPr>
                <a:xfrm>
                  <a:off x="2043301" y="3148892"/>
                  <a:ext cx="810799" cy="369332"/>
                </a:xfrm>
                <a:prstGeom prst="rect">
                  <a:avLst/>
                </a:prstGeom>
                <a:blipFill>
                  <a:blip r:embed="rId10"/>
                  <a:stretch>
                    <a:fillRect r="-3061"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015AD41-45D2-4C88-8F5D-B22A3AE64973}"/>
                    </a:ext>
                  </a:extLst>
                </p:cNvPr>
                <p:cNvSpPr txBox="1"/>
                <p:nvPr/>
              </p:nvSpPr>
              <p:spPr>
                <a:xfrm>
                  <a:off x="2058867" y="1434287"/>
                  <a:ext cx="810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p:txBody>
            </p:sp>
          </mc:Choice>
          <mc:Fallback xmlns="">
            <p:sp>
              <p:nvSpPr>
                <p:cNvPr id="23" name="TextBox 22">
                  <a:extLst>
                    <a:ext uri="{FF2B5EF4-FFF2-40B4-BE49-F238E27FC236}">
                      <a16:creationId xmlns:a16="http://schemas.microsoft.com/office/drawing/2014/main" id="{7015AD41-45D2-4C88-8F5D-B22A3AE64973}"/>
                    </a:ext>
                  </a:extLst>
                </p:cNvPr>
                <p:cNvSpPr txBox="1">
                  <a:spLocks noRot="1" noChangeAspect="1" noMove="1" noResize="1" noEditPoints="1" noAdjustHandles="1" noChangeArrowheads="1" noChangeShapeType="1" noTextEdit="1"/>
                </p:cNvSpPr>
                <p:nvPr/>
              </p:nvSpPr>
              <p:spPr>
                <a:xfrm>
                  <a:off x="2058867" y="1434287"/>
                  <a:ext cx="810799" cy="369332"/>
                </a:xfrm>
                <a:prstGeom prst="rect">
                  <a:avLst/>
                </a:prstGeom>
                <a:blipFill>
                  <a:blip r:embed="rId11"/>
                  <a:stretch>
                    <a:fillRect r="-2041"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F698672-EB1C-4DAF-A04E-803E5EBA862A}"/>
                    </a:ext>
                  </a:extLst>
                </p:cNvPr>
                <p:cNvSpPr txBox="1"/>
                <p:nvPr/>
              </p:nvSpPr>
              <p:spPr>
                <a:xfrm>
                  <a:off x="695958" y="232992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p:txBody>
            </p:sp>
          </mc:Choice>
          <mc:Fallback xmlns="">
            <p:sp>
              <p:nvSpPr>
                <p:cNvPr id="24" name="TextBox 23">
                  <a:extLst>
                    <a:ext uri="{FF2B5EF4-FFF2-40B4-BE49-F238E27FC236}">
                      <a16:creationId xmlns:a16="http://schemas.microsoft.com/office/drawing/2014/main" id="{2F698672-EB1C-4DAF-A04E-803E5EBA862A}"/>
                    </a:ext>
                  </a:extLst>
                </p:cNvPr>
                <p:cNvSpPr txBox="1">
                  <a:spLocks noRot="1" noChangeAspect="1" noMove="1" noResize="1" noEditPoints="1" noAdjustHandles="1" noChangeArrowheads="1" noChangeShapeType="1" noTextEdit="1"/>
                </p:cNvSpPr>
                <p:nvPr/>
              </p:nvSpPr>
              <p:spPr>
                <a:xfrm>
                  <a:off x="695958" y="2329924"/>
                  <a:ext cx="370934" cy="369332"/>
                </a:xfrm>
                <a:prstGeom prst="rect">
                  <a:avLst/>
                </a:prstGeom>
                <a:blipFill>
                  <a:blip r:embed="rId12"/>
                  <a:stretch>
                    <a:fillRect b="-9524"/>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8417E26A-6437-4A50-B671-99CC7EC991F6}"/>
                </a:ext>
              </a:extLst>
            </p:cNvPr>
            <p:cNvCxnSpPr>
              <a:cxnSpLocks/>
            </p:cNvCxnSpPr>
            <p:nvPr/>
          </p:nvCxnSpPr>
          <p:spPr>
            <a:xfrm>
              <a:off x="583616" y="1803618"/>
              <a:ext cx="0" cy="872456"/>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936F46-7F0E-43DC-BC3E-5F35E401BD44}"/>
                </a:ext>
              </a:extLst>
            </p:cNvPr>
            <p:cNvCxnSpPr>
              <a:cxnSpLocks/>
            </p:cNvCxnSpPr>
            <p:nvPr/>
          </p:nvCxnSpPr>
          <p:spPr>
            <a:xfrm>
              <a:off x="593403" y="1803618"/>
              <a:ext cx="623581"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7BDA55-1A00-4BEB-ADB1-F880CB33B4D2}"/>
                    </a:ext>
                  </a:extLst>
                </p:cNvPr>
                <p:cNvSpPr txBox="1"/>
                <p:nvPr/>
              </p:nvSpPr>
              <p:spPr>
                <a:xfrm>
                  <a:off x="233208" y="2306742"/>
                  <a:ext cx="4601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p:txBody>
            </p:sp>
          </mc:Choice>
          <mc:Fallback xmlns="">
            <p:sp>
              <p:nvSpPr>
                <p:cNvPr id="27" name="TextBox 26">
                  <a:extLst>
                    <a:ext uri="{FF2B5EF4-FFF2-40B4-BE49-F238E27FC236}">
                      <a16:creationId xmlns:a16="http://schemas.microsoft.com/office/drawing/2014/main" id="{017BDA55-1A00-4BEB-ADB1-F880CB33B4D2}"/>
                    </a:ext>
                  </a:extLst>
                </p:cNvPr>
                <p:cNvSpPr txBox="1">
                  <a:spLocks noRot="1" noChangeAspect="1" noMove="1" noResize="1" noEditPoints="1" noAdjustHandles="1" noChangeArrowheads="1" noChangeShapeType="1" noTextEdit="1"/>
                </p:cNvSpPr>
                <p:nvPr/>
              </p:nvSpPr>
              <p:spPr>
                <a:xfrm>
                  <a:off x="233208" y="2306742"/>
                  <a:ext cx="460126" cy="369332"/>
                </a:xfrm>
                <a:prstGeom prst="rect">
                  <a:avLst/>
                </a:prstGeom>
                <a:blipFill>
                  <a:blip r:embed="rId13"/>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1B8A608-8FDB-4584-AEB7-C7CB583DC08F}"/>
                    </a:ext>
                  </a:extLst>
                </p:cNvPr>
                <p:cNvSpPr txBox="1"/>
                <p:nvPr/>
              </p:nvSpPr>
              <p:spPr>
                <a:xfrm>
                  <a:off x="829271" y="1402845"/>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28" name="TextBox 27">
                  <a:extLst>
                    <a:ext uri="{FF2B5EF4-FFF2-40B4-BE49-F238E27FC236}">
                      <a16:creationId xmlns:a16="http://schemas.microsoft.com/office/drawing/2014/main" id="{D1B8A608-8FDB-4584-AEB7-C7CB583DC08F}"/>
                    </a:ext>
                  </a:extLst>
                </p:cNvPr>
                <p:cNvSpPr txBox="1">
                  <a:spLocks noRot="1" noChangeAspect="1" noMove="1" noResize="1" noEditPoints="1" noAdjustHandles="1" noChangeArrowheads="1" noChangeShapeType="1" noTextEdit="1"/>
                </p:cNvSpPr>
                <p:nvPr/>
              </p:nvSpPr>
              <p:spPr>
                <a:xfrm>
                  <a:off x="829271" y="1402845"/>
                  <a:ext cx="370934" cy="369332"/>
                </a:xfrm>
                <a:prstGeom prst="rect">
                  <a:avLst/>
                </a:prstGeom>
                <a:blipFill>
                  <a:blip r:embed="rId14"/>
                  <a:stretch>
                    <a:fillRect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52D2027-AF06-4DBD-97EE-2D5BDE234A69}"/>
                    </a:ext>
                  </a:extLst>
                </p:cNvPr>
                <p:cNvSpPr txBox="1"/>
                <p:nvPr/>
              </p:nvSpPr>
              <p:spPr>
                <a:xfrm>
                  <a:off x="782014" y="3072280"/>
                  <a:ext cx="465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m:oMathPara>
                  </a14:m>
                  <a:endParaRPr lang="en-US" dirty="0"/>
                </a:p>
              </p:txBody>
            </p:sp>
          </mc:Choice>
          <mc:Fallback xmlns="">
            <p:sp>
              <p:nvSpPr>
                <p:cNvPr id="29" name="TextBox 28">
                  <a:extLst>
                    <a:ext uri="{FF2B5EF4-FFF2-40B4-BE49-F238E27FC236}">
                      <a16:creationId xmlns:a16="http://schemas.microsoft.com/office/drawing/2014/main" id="{D52D2027-AF06-4DBD-97EE-2D5BDE234A69}"/>
                    </a:ext>
                  </a:extLst>
                </p:cNvPr>
                <p:cNvSpPr txBox="1">
                  <a:spLocks noRot="1" noChangeAspect="1" noMove="1" noResize="1" noEditPoints="1" noAdjustHandles="1" noChangeArrowheads="1" noChangeShapeType="1" noTextEdit="1"/>
                </p:cNvSpPr>
                <p:nvPr/>
              </p:nvSpPr>
              <p:spPr>
                <a:xfrm>
                  <a:off x="782014" y="3072280"/>
                  <a:ext cx="465448" cy="369332"/>
                </a:xfrm>
                <a:prstGeom prst="rect">
                  <a:avLst/>
                </a:prstGeom>
                <a:blipFill>
                  <a:blip r:embed="rId15"/>
                  <a:stretch>
                    <a:fillRect b="-23810"/>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94D2F10-3320-4B4A-A765-2C9BE9D7862C}"/>
                </a:ext>
              </a:extLst>
            </p:cNvPr>
            <p:cNvCxnSpPr>
              <a:cxnSpLocks/>
            </p:cNvCxnSpPr>
            <p:nvPr/>
          </p:nvCxnSpPr>
          <p:spPr>
            <a:xfrm>
              <a:off x="1200205" y="2792156"/>
              <a:ext cx="0" cy="87067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A3E770B-72B5-476F-81E4-A13655D8F891}"/>
                </a:ext>
              </a:extLst>
            </p:cNvPr>
            <p:cNvCxnSpPr>
              <a:cxnSpLocks/>
            </p:cNvCxnSpPr>
            <p:nvPr/>
          </p:nvCxnSpPr>
          <p:spPr>
            <a:xfrm>
              <a:off x="1216984" y="2798762"/>
              <a:ext cx="591425"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A6E1E26-D5CB-4F5E-9F07-83DADB966E32}"/>
                    </a:ext>
                  </a:extLst>
                </p:cNvPr>
                <p:cNvSpPr txBox="1"/>
                <p:nvPr/>
              </p:nvSpPr>
              <p:spPr>
                <a:xfrm>
                  <a:off x="1627229" y="273157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32" name="TextBox 31">
                  <a:extLst>
                    <a:ext uri="{FF2B5EF4-FFF2-40B4-BE49-F238E27FC236}">
                      <a16:creationId xmlns:a16="http://schemas.microsoft.com/office/drawing/2014/main" id="{8A6E1E26-D5CB-4F5E-9F07-83DADB966E32}"/>
                    </a:ext>
                  </a:extLst>
                </p:cNvPr>
                <p:cNvSpPr txBox="1">
                  <a:spLocks noRot="1" noChangeAspect="1" noMove="1" noResize="1" noEditPoints="1" noAdjustHandles="1" noChangeArrowheads="1" noChangeShapeType="1" noTextEdit="1"/>
                </p:cNvSpPr>
                <p:nvPr/>
              </p:nvSpPr>
              <p:spPr>
                <a:xfrm>
                  <a:off x="1627229" y="2731574"/>
                  <a:ext cx="370934" cy="369332"/>
                </a:xfrm>
                <a:prstGeom prst="rect">
                  <a:avLst/>
                </a:prstGeom>
                <a:blipFill>
                  <a:blip r:embed="rId16"/>
                  <a:stretch>
                    <a:fillRect b="-20930"/>
                  </a:stretch>
                </a:blipFill>
              </p:spPr>
              <p:txBody>
                <a:bodyPr/>
                <a:lstStyle/>
                <a:p>
                  <a:r>
                    <a:rPr lang="en-US">
                      <a:noFill/>
                    </a:rPr>
                    <a:t> </a:t>
                  </a:r>
                </a:p>
              </p:txBody>
            </p:sp>
          </mc:Fallback>
        </mc:AlternateContent>
      </p:grpSp>
    </p:spTree>
    <p:extLst>
      <p:ext uri="{BB962C8B-B14F-4D97-AF65-F5344CB8AC3E}">
        <p14:creationId xmlns:p14="http://schemas.microsoft.com/office/powerpoint/2010/main" val="30439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5E2B-3D92-4434-B769-974B585FEE91}"/>
              </a:ext>
            </a:extLst>
          </p:cNvPr>
          <p:cNvSpPr>
            <a:spLocks noGrp="1"/>
          </p:cNvSpPr>
          <p:nvPr>
            <p:ph type="title"/>
          </p:nvPr>
        </p:nvSpPr>
        <p:spPr>
          <a:xfrm>
            <a:off x="0" y="0"/>
            <a:ext cx="5121230" cy="425002"/>
          </a:xfrm>
        </p:spPr>
        <p:txBody>
          <a:bodyPr/>
          <a:lstStyle/>
          <a:p>
            <a:r>
              <a:rPr lang="en-US" dirty="0"/>
              <a:t>Reflection by a nonlocal medium- the SCIB model</a:t>
            </a:r>
          </a:p>
        </p:txBody>
      </p:sp>
      <p:grpSp>
        <p:nvGrpSpPr>
          <p:cNvPr id="20" name="Group 19">
            <a:extLst>
              <a:ext uri="{FF2B5EF4-FFF2-40B4-BE49-F238E27FC236}">
                <a16:creationId xmlns:a16="http://schemas.microsoft.com/office/drawing/2014/main" id="{1F3DC1EE-D07A-4CBA-A002-B5B374839A51}"/>
              </a:ext>
            </a:extLst>
          </p:cNvPr>
          <p:cNvGrpSpPr/>
          <p:nvPr/>
        </p:nvGrpSpPr>
        <p:grpSpPr>
          <a:xfrm>
            <a:off x="173867" y="1620823"/>
            <a:ext cx="2221604" cy="1682608"/>
            <a:chOff x="0" y="1334775"/>
            <a:chExt cx="2941800" cy="2331486"/>
          </a:xfrm>
        </p:grpSpPr>
        <p:sp>
          <p:nvSpPr>
            <p:cNvPr id="5" name="Rectangle 4">
              <a:extLst>
                <a:ext uri="{FF2B5EF4-FFF2-40B4-BE49-F238E27FC236}">
                  <a16:creationId xmlns:a16="http://schemas.microsoft.com/office/drawing/2014/main" id="{AE1A853C-9076-46BA-9F3A-1520291B632E}"/>
                </a:ext>
              </a:extLst>
            </p:cNvPr>
            <p:cNvSpPr/>
            <p:nvPr/>
          </p:nvSpPr>
          <p:spPr>
            <a:xfrm>
              <a:off x="0" y="2654367"/>
              <a:ext cx="2852256" cy="1011894"/>
            </a:xfrm>
            <a:prstGeom prst="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BC7E0253-4230-48A9-9280-3A709680B59F}"/>
                </a:ext>
              </a:extLst>
            </p:cNvPr>
            <p:cNvCxnSpPr/>
            <p:nvPr/>
          </p:nvCxnSpPr>
          <p:spPr>
            <a:xfrm>
              <a:off x="583616" y="1735549"/>
              <a:ext cx="595618" cy="872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30F061-DE6E-48F6-9405-7DBB72C626D3}"/>
                </a:ext>
              </a:extLst>
            </p:cNvPr>
            <p:cNvCxnSpPr>
              <a:cxnSpLocks/>
            </p:cNvCxnSpPr>
            <p:nvPr/>
          </p:nvCxnSpPr>
          <p:spPr>
            <a:xfrm flipV="1">
              <a:off x="1263124" y="1870494"/>
              <a:ext cx="780177" cy="737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D9C8EB-E33D-4B8E-9D2B-39E2A917A5D2}"/>
                </a:ext>
              </a:extLst>
            </p:cNvPr>
            <p:cNvCxnSpPr>
              <a:cxnSpLocks/>
            </p:cNvCxnSpPr>
            <p:nvPr/>
          </p:nvCxnSpPr>
          <p:spPr>
            <a:xfrm>
              <a:off x="1216984" y="2730692"/>
              <a:ext cx="542896" cy="8640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7C9D79-1ECB-44A1-B570-E11CD76995A5}"/>
                    </a:ext>
                  </a:extLst>
                </p:cNvPr>
                <p:cNvSpPr txBox="1"/>
                <p:nvPr/>
              </p:nvSpPr>
              <p:spPr>
                <a:xfrm>
                  <a:off x="1911069" y="3116158"/>
                  <a:ext cx="1030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B17C9D79-1ECB-44A1-B570-E11CD76995A5}"/>
                    </a:ext>
                  </a:extLst>
                </p:cNvPr>
                <p:cNvSpPr txBox="1">
                  <a:spLocks noRot="1" noChangeAspect="1" noMove="1" noResize="1" noEditPoints="1" noAdjustHandles="1" noChangeArrowheads="1" noChangeShapeType="1" noTextEdit="1"/>
                </p:cNvSpPr>
                <p:nvPr/>
              </p:nvSpPr>
              <p:spPr>
                <a:xfrm>
                  <a:off x="1911069" y="3116158"/>
                  <a:ext cx="1030731" cy="369332"/>
                </a:xfrm>
                <a:prstGeom prst="rect">
                  <a:avLst/>
                </a:prstGeom>
                <a:blipFill>
                  <a:blip r:embed="rId2"/>
                  <a:stretch>
                    <a:fillRect r="-781"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4930D6-0CB8-4518-BA0F-846D9F02DBB7}"/>
                    </a:ext>
                  </a:extLst>
                </p:cNvPr>
                <p:cNvSpPr txBox="1"/>
                <p:nvPr/>
              </p:nvSpPr>
              <p:spPr>
                <a:xfrm>
                  <a:off x="2058867" y="1366217"/>
                  <a:ext cx="810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894930D6-0CB8-4518-BA0F-846D9F02DBB7}"/>
                    </a:ext>
                  </a:extLst>
                </p:cNvPr>
                <p:cNvSpPr txBox="1">
                  <a:spLocks noRot="1" noChangeAspect="1" noMove="1" noResize="1" noEditPoints="1" noAdjustHandles="1" noChangeArrowheads="1" noChangeShapeType="1" noTextEdit="1"/>
                </p:cNvSpPr>
                <p:nvPr/>
              </p:nvSpPr>
              <p:spPr>
                <a:xfrm>
                  <a:off x="2058867" y="1366217"/>
                  <a:ext cx="810799" cy="369332"/>
                </a:xfrm>
                <a:prstGeom prst="rect">
                  <a:avLst/>
                </a:prstGeom>
                <a:blipFill>
                  <a:blip r:embed="rId3"/>
                  <a:stretch>
                    <a:fillRect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E68FF2-3009-436A-B6AB-1C013F365F75}"/>
                    </a:ext>
                  </a:extLst>
                </p:cNvPr>
                <p:cNvSpPr txBox="1"/>
                <p:nvPr/>
              </p:nvSpPr>
              <p:spPr>
                <a:xfrm>
                  <a:off x="695958" y="226185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p:txBody>
            </p:sp>
          </mc:Choice>
          <mc:Fallback xmlns="">
            <p:sp>
              <p:nvSpPr>
                <p:cNvPr id="11" name="TextBox 10">
                  <a:extLst>
                    <a:ext uri="{FF2B5EF4-FFF2-40B4-BE49-F238E27FC236}">
                      <a16:creationId xmlns:a16="http://schemas.microsoft.com/office/drawing/2014/main" id="{88E68FF2-3009-436A-B6AB-1C013F365F75}"/>
                    </a:ext>
                  </a:extLst>
                </p:cNvPr>
                <p:cNvSpPr txBox="1">
                  <a:spLocks noRot="1" noChangeAspect="1" noMove="1" noResize="1" noEditPoints="1" noAdjustHandles="1" noChangeArrowheads="1" noChangeShapeType="1" noTextEdit="1"/>
                </p:cNvSpPr>
                <p:nvPr/>
              </p:nvSpPr>
              <p:spPr>
                <a:xfrm>
                  <a:off x="695958" y="2261854"/>
                  <a:ext cx="370934" cy="369332"/>
                </a:xfrm>
                <a:prstGeom prst="rect">
                  <a:avLst/>
                </a:prstGeom>
                <a:blipFill>
                  <a:blip r:embed="rId4"/>
                  <a:stretch>
                    <a:fillRect b="-6977"/>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BEF2468B-C9C4-40F4-8C05-BE955CE78E2E}"/>
                </a:ext>
              </a:extLst>
            </p:cNvPr>
            <p:cNvCxnSpPr>
              <a:cxnSpLocks/>
            </p:cNvCxnSpPr>
            <p:nvPr/>
          </p:nvCxnSpPr>
          <p:spPr>
            <a:xfrm>
              <a:off x="583616" y="1735548"/>
              <a:ext cx="0" cy="872456"/>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167C93-C464-4728-ABAB-49CC21FA59AE}"/>
                </a:ext>
              </a:extLst>
            </p:cNvPr>
            <p:cNvCxnSpPr>
              <a:cxnSpLocks/>
            </p:cNvCxnSpPr>
            <p:nvPr/>
          </p:nvCxnSpPr>
          <p:spPr>
            <a:xfrm>
              <a:off x="593403" y="1735548"/>
              <a:ext cx="623581"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17DEB4-34C8-45D6-A3FC-63E3E34530D0}"/>
                    </a:ext>
                  </a:extLst>
                </p:cNvPr>
                <p:cNvSpPr txBox="1"/>
                <p:nvPr/>
              </p:nvSpPr>
              <p:spPr>
                <a:xfrm>
                  <a:off x="233208" y="2238672"/>
                  <a:ext cx="4601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p:txBody>
            </p:sp>
          </mc:Choice>
          <mc:Fallback xmlns="">
            <p:sp>
              <p:nvSpPr>
                <p:cNvPr id="14" name="TextBox 13">
                  <a:extLst>
                    <a:ext uri="{FF2B5EF4-FFF2-40B4-BE49-F238E27FC236}">
                      <a16:creationId xmlns:a16="http://schemas.microsoft.com/office/drawing/2014/main" id="{8B17DEB4-34C8-45D6-A3FC-63E3E34530D0}"/>
                    </a:ext>
                  </a:extLst>
                </p:cNvPr>
                <p:cNvSpPr txBox="1">
                  <a:spLocks noRot="1" noChangeAspect="1" noMove="1" noResize="1" noEditPoints="1" noAdjustHandles="1" noChangeArrowheads="1" noChangeShapeType="1" noTextEdit="1"/>
                </p:cNvSpPr>
                <p:nvPr/>
              </p:nvSpPr>
              <p:spPr>
                <a:xfrm>
                  <a:off x="233208" y="2238672"/>
                  <a:ext cx="460126" cy="369332"/>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787A54-2348-4826-9E22-3A99FC2EB4E4}"/>
                    </a:ext>
                  </a:extLst>
                </p:cNvPr>
                <p:cNvSpPr txBox="1"/>
                <p:nvPr/>
              </p:nvSpPr>
              <p:spPr>
                <a:xfrm>
                  <a:off x="829271" y="1334775"/>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5" name="TextBox 14">
                  <a:extLst>
                    <a:ext uri="{FF2B5EF4-FFF2-40B4-BE49-F238E27FC236}">
                      <a16:creationId xmlns:a16="http://schemas.microsoft.com/office/drawing/2014/main" id="{6C787A54-2348-4826-9E22-3A99FC2EB4E4}"/>
                    </a:ext>
                  </a:extLst>
                </p:cNvPr>
                <p:cNvSpPr txBox="1">
                  <a:spLocks noRot="1" noChangeAspect="1" noMove="1" noResize="1" noEditPoints="1" noAdjustHandles="1" noChangeArrowheads="1" noChangeShapeType="1" noTextEdit="1"/>
                </p:cNvSpPr>
                <p:nvPr/>
              </p:nvSpPr>
              <p:spPr>
                <a:xfrm>
                  <a:off x="829271" y="1334775"/>
                  <a:ext cx="370934" cy="369332"/>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5EDD536-FAC3-4498-B2D7-AC1170EF23F4}"/>
                    </a:ext>
                  </a:extLst>
                </p:cNvPr>
                <p:cNvSpPr txBox="1"/>
                <p:nvPr/>
              </p:nvSpPr>
              <p:spPr>
                <a:xfrm>
                  <a:off x="782014" y="3004210"/>
                  <a:ext cx="465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m:oMathPara>
                  </a14:m>
                  <a:endParaRPr lang="en-US" dirty="0"/>
                </a:p>
              </p:txBody>
            </p:sp>
          </mc:Choice>
          <mc:Fallback xmlns="">
            <p:sp>
              <p:nvSpPr>
                <p:cNvPr id="16" name="TextBox 15">
                  <a:extLst>
                    <a:ext uri="{FF2B5EF4-FFF2-40B4-BE49-F238E27FC236}">
                      <a16:creationId xmlns:a16="http://schemas.microsoft.com/office/drawing/2014/main" id="{B5EDD536-FAC3-4498-B2D7-AC1170EF23F4}"/>
                    </a:ext>
                  </a:extLst>
                </p:cNvPr>
                <p:cNvSpPr txBox="1">
                  <a:spLocks noRot="1" noChangeAspect="1" noMove="1" noResize="1" noEditPoints="1" noAdjustHandles="1" noChangeArrowheads="1" noChangeShapeType="1" noTextEdit="1"/>
                </p:cNvSpPr>
                <p:nvPr/>
              </p:nvSpPr>
              <p:spPr>
                <a:xfrm>
                  <a:off x="782014" y="3004210"/>
                  <a:ext cx="465448" cy="369332"/>
                </a:xfrm>
                <a:prstGeom prst="rect">
                  <a:avLst/>
                </a:prstGeom>
                <a:blipFill>
                  <a:blip r:embed="rId7"/>
                  <a:stretch>
                    <a:fillRect b="-20930"/>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62472C10-3F45-421F-A199-6305670CA47A}"/>
                </a:ext>
              </a:extLst>
            </p:cNvPr>
            <p:cNvCxnSpPr>
              <a:cxnSpLocks/>
            </p:cNvCxnSpPr>
            <p:nvPr/>
          </p:nvCxnSpPr>
          <p:spPr>
            <a:xfrm>
              <a:off x="1200205" y="2724086"/>
              <a:ext cx="0" cy="87067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9CD7F9-64A7-4F7E-9C73-2AC0F8BB5496}"/>
                </a:ext>
              </a:extLst>
            </p:cNvPr>
            <p:cNvCxnSpPr>
              <a:cxnSpLocks/>
            </p:cNvCxnSpPr>
            <p:nvPr/>
          </p:nvCxnSpPr>
          <p:spPr>
            <a:xfrm>
              <a:off x="1216984" y="2730692"/>
              <a:ext cx="591425"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772A9C-3B16-44CE-BADD-83DD110168B0}"/>
                    </a:ext>
                  </a:extLst>
                </p:cNvPr>
                <p:cNvSpPr txBox="1"/>
                <p:nvPr/>
              </p:nvSpPr>
              <p:spPr>
                <a:xfrm>
                  <a:off x="1627229" y="266350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9" name="TextBox 18">
                  <a:extLst>
                    <a:ext uri="{FF2B5EF4-FFF2-40B4-BE49-F238E27FC236}">
                      <a16:creationId xmlns:a16="http://schemas.microsoft.com/office/drawing/2014/main" id="{5C772A9C-3B16-44CE-BADD-83DD110168B0}"/>
                    </a:ext>
                  </a:extLst>
                </p:cNvPr>
                <p:cNvSpPr txBox="1">
                  <a:spLocks noRot="1" noChangeAspect="1" noMove="1" noResize="1" noEditPoints="1" noAdjustHandles="1" noChangeArrowheads="1" noChangeShapeType="1" noTextEdit="1"/>
                </p:cNvSpPr>
                <p:nvPr/>
              </p:nvSpPr>
              <p:spPr>
                <a:xfrm>
                  <a:off x="1627229" y="2663504"/>
                  <a:ext cx="370934" cy="369332"/>
                </a:xfrm>
                <a:prstGeom prst="rect">
                  <a:avLst/>
                </a:prstGeom>
                <a:blipFill>
                  <a:blip r:embed="rId8"/>
                  <a:stretch>
                    <a:fillRect b="-18182"/>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C4437F14-FBF6-49D1-A944-67637F7289E0}"/>
              </a:ext>
            </a:extLst>
          </p:cNvPr>
          <p:cNvPicPr>
            <a:picLocks noChangeAspect="1"/>
          </p:cNvPicPr>
          <p:nvPr/>
        </p:nvPicPr>
        <p:blipFill>
          <a:blip r:embed="rId9"/>
          <a:stretch>
            <a:fillRect/>
          </a:stretch>
        </p:blipFill>
        <p:spPr>
          <a:xfrm>
            <a:off x="2941576" y="727600"/>
            <a:ext cx="4608812" cy="604325"/>
          </a:xfrm>
          <a:prstGeom prst="rect">
            <a:avLst/>
          </a:prstGeom>
        </p:spPr>
      </p:pic>
      <p:pic>
        <p:nvPicPr>
          <p:cNvPr id="23" name="Picture 22">
            <a:extLst>
              <a:ext uri="{FF2B5EF4-FFF2-40B4-BE49-F238E27FC236}">
                <a16:creationId xmlns:a16="http://schemas.microsoft.com/office/drawing/2014/main" id="{8CE629B8-45F3-4BBD-9EB6-893D05ADFB2C}"/>
              </a:ext>
            </a:extLst>
          </p:cNvPr>
          <p:cNvPicPr>
            <a:picLocks noChangeAspect="1"/>
          </p:cNvPicPr>
          <p:nvPr/>
        </p:nvPicPr>
        <p:blipFill>
          <a:blip r:embed="rId10"/>
          <a:stretch>
            <a:fillRect/>
          </a:stretch>
        </p:blipFill>
        <p:spPr>
          <a:xfrm>
            <a:off x="3805331" y="1399095"/>
            <a:ext cx="2631797" cy="381650"/>
          </a:xfrm>
          <a:prstGeom prst="rect">
            <a:avLst/>
          </a:prstGeom>
        </p:spPr>
      </p:pic>
      <p:sp>
        <p:nvSpPr>
          <p:cNvPr id="24" name="TextBox 23">
            <a:extLst>
              <a:ext uri="{FF2B5EF4-FFF2-40B4-BE49-F238E27FC236}">
                <a16:creationId xmlns:a16="http://schemas.microsoft.com/office/drawing/2014/main" id="{CE776660-EB69-4F9A-9901-3298BD8F3D91}"/>
              </a:ext>
            </a:extLst>
          </p:cNvPr>
          <p:cNvSpPr txBox="1"/>
          <p:nvPr/>
        </p:nvSpPr>
        <p:spPr>
          <a:xfrm>
            <a:off x="4627255" y="425002"/>
            <a:ext cx="1237455" cy="307777"/>
          </a:xfrm>
          <a:prstGeom prst="rect">
            <a:avLst/>
          </a:prstGeom>
          <a:noFill/>
        </p:spPr>
        <p:txBody>
          <a:bodyPr wrap="square" rtlCol="0">
            <a:spAutoFit/>
          </a:bodyPr>
          <a:lstStyle/>
          <a:p>
            <a:r>
              <a:rPr lang="en-US" dirty="0"/>
              <a:t>P-polarized</a:t>
            </a:r>
          </a:p>
        </p:txBody>
      </p:sp>
      <p:pic>
        <p:nvPicPr>
          <p:cNvPr id="27" name="Picture 26">
            <a:extLst>
              <a:ext uri="{FF2B5EF4-FFF2-40B4-BE49-F238E27FC236}">
                <a16:creationId xmlns:a16="http://schemas.microsoft.com/office/drawing/2014/main" id="{82C3AE7E-CC21-4189-A977-9173AEB3E87F}"/>
              </a:ext>
            </a:extLst>
          </p:cNvPr>
          <p:cNvPicPr>
            <a:picLocks noChangeAspect="1"/>
          </p:cNvPicPr>
          <p:nvPr/>
        </p:nvPicPr>
        <p:blipFill>
          <a:blip r:embed="rId11"/>
          <a:stretch>
            <a:fillRect/>
          </a:stretch>
        </p:blipFill>
        <p:spPr>
          <a:xfrm>
            <a:off x="3939551" y="1789678"/>
            <a:ext cx="2275779" cy="476830"/>
          </a:xfrm>
          <a:prstGeom prst="rect">
            <a:avLst/>
          </a:prstGeom>
        </p:spPr>
      </p:pic>
      <p:pic>
        <p:nvPicPr>
          <p:cNvPr id="29" name="Picture 28">
            <a:extLst>
              <a:ext uri="{FF2B5EF4-FFF2-40B4-BE49-F238E27FC236}">
                <a16:creationId xmlns:a16="http://schemas.microsoft.com/office/drawing/2014/main" id="{B8027921-86E9-4912-B130-2A2BA4E012DD}"/>
              </a:ext>
            </a:extLst>
          </p:cNvPr>
          <p:cNvPicPr>
            <a:picLocks noChangeAspect="1"/>
          </p:cNvPicPr>
          <p:nvPr/>
        </p:nvPicPr>
        <p:blipFill>
          <a:blip r:embed="rId12"/>
          <a:stretch>
            <a:fillRect/>
          </a:stretch>
        </p:blipFill>
        <p:spPr>
          <a:xfrm>
            <a:off x="4273276" y="3005925"/>
            <a:ext cx="1574537" cy="519350"/>
          </a:xfrm>
          <a:prstGeom prst="rect">
            <a:avLst/>
          </a:prstGeom>
        </p:spPr>
      </p:pic>
      <p:sp>
        <p:nvSpPr>
          <p:cNvPr id="31" name="Arrow: Down 30">
            <a:extLst>
              <a:ext uri="{FF2B5EF4-FFF2-40B4-BE49-F238E27FC236}">
                <a16:creationId xmlns:a16="http://schemas.microsoft.com/office/drawing/2014/main" id="{790BFF15-B37E-4DC9-BA29-84C5F770AD83}"/>
              </a:ext>
            </a:extLst>
          </p:cNvPr>
          <p:cNvSpPr/>
          <p:nvPr/>
        </p:nvSpPr>
        <p:spPr>
          <a:xfrm>
            <a:off x="4931029" y="2366164"/>
            <a:ext cx="292822" cy="604761"/>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1B50A9C-4219-4DA0-9005-4B8BBD4AAE38}"/>
                  </a:ext>
                </a:extLst>
              </p:cNvPr>
              <p:cNvSpPr txBox="1"/>
              <p:nvPr/>
            </p:nvSpPr>
            <p:spPr>
              <a:xfrm>
                <a:off x="5154329" y="2469193"/>
                <a:ext cx="1299971"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𝑍</m:t>
                    </m:r>
                  </m:oMath>
                </a14:m>
                <a:r>
                  <a:rPr lang="en-US" sz="1400" dirty="0"/>
                  <a:t> is continuous</a:t>
                </a:r>
              </a:p>
            </p:txBody>
          </p:sp>
        </mc:Choice>
        <mc:Fallback xmlns="">
          <p:sp>
            <p:nvSpPr>
              <p:cNvPr id="32" name="TextBox 31">
                <a:extLst>
                  <a:ext uri="{FF2B5EF4-FFF2-40B4-BE49-F238E27FC236}">
                    <a16:creationId xmlns:a16="http://schemas.microsoft.com/office/drawing/2014/main" id="{B1B50A9C-4219-4DA0-9005-4B8BBD4AAE38}"/>
                  </a:ext>
                </a:extLst>
              </p:cNvPr>
              <p:cNvSpPr txBox="1">
                <a:spLocks noRot="1" noChangeAspect="1" noMove="1" noResize="1" noEditPoints="1" noAdjustHandles="1" noChangeArrowheads="1" noChangeShapeType="1" noTextEdit="1"/>
              </p:cNvSpPr>
              <p:nvPr/>
            </p:nvSpPr>
            <p:spPr>
              <a:xfrm>
                <a:off x="5154329" y="2469193"/>
                <a:ext cx="1299971" cy="307777"/>
              </a:xfrm>
              <a:prstGeom prst="rect">
                <a:avLst/>
              </a:prstGeom>
              <a:blipFill>
                <a:blip r:embed="rId13"/>
                <a:stretch>
                  <a:fillRect t="-3922" r="-7512" b="-19608"/>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A7981169-0B0D-4F2A-B253-C171C6803D8D}"/>
              </a:ext>
            </a:extLst>
          </p:cNvPr>
          <p:cNvSpPr/>
          <p:nvPr/>
        </p:nvSpPr>
        <p:spPr>
          <a:xfrm>
            <a:off x="0" y="3687564"/>
            <a:ext cx="7643611" cy="276999"/>
          </a:xfrm>
          <a:prstGeom prst="rect">
            <a:avLst/>
          </a:prstGeom>
        </p:spPr>
        <p:txBody>
          <a:bodyPr wrap="square">
            <a:spAutoFit/>
          </a:bodyPr>
          <a:lstStyle/>
          <a:p>
            <a:pPr algn="just"/>
            <a:r>
              <a:rPr lang="en-US" sz="1200" dirty="0"/>
              <a:t>The calculation of the surface impedances depends upon the description of the medium below the surface.</a:t>
            </a:r>
          </a:p>
        </p:txBody>
      </p:sp>
      <p:sp>
        <p:nvSpPr>
          <p:cNvPr id="36" name="Rectangle 35">
            <a:extLst>
              <a:ext uri="{FF2B5EF4-FFF2-40B4-BE49-F238E27FC236}">
                <a16:creationId xmlns:a16="http://schemas.microsoft.com/office/drawing/2014/main" id="{206A787C-5EE1-4185-938B-C1F4EE309EFD}"/>
              </a:ext>
            </a:extLst>
          </p:cNvPr>
          <p:cNvSpPr/>
          <p:nvPr/>
        </p:nvSpPr>
        <p:spPr>
          <a:xfrm>
            <a:off x="0" y="3997884"/>
            <a:ext cx="8525814" cy="276999"/>
          </a:xfrm>
          <a:prstGeom prst="rect">
            <a:avLst/>
          </a:prstGeom>
        </p:spPr>
        <p:txBody>
          <a:bodyPr wrap="square">
            <a:spAutoFit/>
          </a:bodyPr>
          <a:lstStyle/>
          <a:p>
            <a:r>
              <a:rPr lang="en-US" sz="1200" dirty="0"/>
              <a:t>For a metal the simplest approach that includes the features of nonlocality is the semiclassical infinite barrier (SCIB) model.</a:t>
            </a:r>
          </a:p>
        </p:txBody>
      </p:sp>
    </p:spTree>
    <p:extLst>
      <p:ext uri="{BB962C8B-B14F-4D97-AF65-F5344CB8AC3E}">
        <p14:creationId xmlns:p14="http://schemas.microsoft.com/office/powerpoint/2010/main" val="39331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animBg="1"/>
      <p:bldP spid="32"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8C6CFA-10A6-4E96-A6F6-22B55E88E94E}"/>
              </a:ext>
            </a:extLst>
          </p:cNvPr>
          <p:cNvSpPr txBox="1">
            <a:spLocks/>
          </p:cNvSpPr>
          <p:nvPr/>
        </p:nvSpPr>
        <p:spPr>
          <a:xfrm>
            <a:off x="0" y="0"/>
            <a:ext cx="5121230" cy="425002"/>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n-US" dirty="0"/>
              <a:t>Reflection by a nonlocal medium- the SCIB model</a:t>
            </a:r>
          </a:p>
        </p:txBody>
      </p:sp>
      <p:sp>
        <p:nvSpPr>
          <p:cNvPr id="6" name="Rectangle 5">
            <a:extLst>
              <a:ext uri="{FF2B5EF4-FFF2-40B4-BE49-F238E27FC236}">
                <a16:creationId xmlns:a16="http://schemas.microsoft.com/office/drawing/2014/main" id="{12AE5C9B-3B0A-4552-8DB1-1CE4BCD2F57F}"/>
              </a:ext>
            </a:extLst>
          </p:cNvPr>
          <p:cNvSpPr/>
          <p:nvPr/>
        </p:nvSpPr>
        <p:spPr>
          <a:xfrm>
            <a:off x="0" y="534668"/>
            <a:ext cx="6342845" cy="276999"/>
          </a:xfrm>
          <a:prstGeom prst="rect">
            <a:avLst/>
          </a:prstGeom>
        </p:spPr>
        <p:txBody>
          <a:bodyPr wrap="square">
            <a:spAutoFit/>
          </a:bodyPr>
          <a:lstStyle/>
          <a:p>
            <a:r>
              <a:rPr lang="en-US" sz="1200" dirty="0"/>
              <a:t>Assume specular reflection of the conduction electrons at the metal surface.</a:t>
            </a:r>
          </a:p>
        </p:txBody>
      </p:sp>
      <p:sp>
        <p:nvSpPr>
          <p:cNvPr id="7" name="Rectangle 6">
            <a:extLst>
              <a:ext uri="{FF2B5EF4-FFF2-40B4-BE49-F238E27FC236}">
                <a16:creationId xmlns:a16="http://schemas.microsoft.com/office/drawing/2014/main" id="{6FDDB0A7-DA6B-4371-8A6C-A31BA4DC0DDB}"/>
              </a:ext>
            </a:extLst>
          </p:cNvPr>
          <p:cNvSpPr/>
          <p:nvPr/>
        </p:nvSpPr>
        <p:spPr>
          <a:xfrm>
            <a:off x="0" y="921333"/>
            <a:ext cx="7604975" cy="276999"/>
          </a:xfrm>
          <a:prstGeom prst="rect">
            <a:avLst/>
          </a:prstGeom>
        </p:spPr>
        <p:txBody>
          <a:bodyPr wrap="square">
            <a:spAutoFit/>
          </a:bodyPr>
          <a:lstStyle/>
          <a:p>
            <a:r>
              <a:rPr lang="en-US" sz="1200" dirty="0"/>
              <a:t>The conduction electrons are treated as a classical ideal gas, but with Fermi—Dirac statistics.</a:t>
            </a:r>
          </a:p>
        </p:txBody>
      </p:sp>
      <p:sp>
        <p:nvSpPr>
          <p:cNvPr id="8" name="Rectangle 7">
            <a:extLst>
              <a:ext uri="{FF2B5EF4-FFF2-40B4-BE49-F238E27FC236}">
                <a16:creationId xmlns:a16="http://schemas.microsoft.com/office/drawing/2014/main" id="{0206AE67-47D2-4F15-AEEB-8087A6A2A5DD}"/>
              </a:ext>
            </a:extLst>
          </p:cNvPr>
          <p:cNvSpPr/>
          <p:nvPr/>
        </p:nvSpPr>
        <p:spPr>
          <a:xfrm>
            <a:off x="0" y="1307998"/>
            <a:ext cx="8931499" cy="646331"/>
          </a:xfrm>
          <a:prstGeom prst="rect">
            <a:avLst/>
          </a:prstGeom>
        </p:spPr>
        <p:txBody>
          <a:bodyPr wrap="square">
            <a:spAutoFit/>
          </a:bodyPr>
          <a:lstStyle/>
          <a:p>
            <a:pPr algn="just"/>
            <a:r>
              <a:rPr lang="en-US" sz="1200" dirty="0"/>
              <a:t>Then, from a consideration of the Boltzmann equation for the electrons, one sees that when the reflection is specular, the fields within the metal half-space are identical to the fields in an infinite metal arising from a source corresponding to a current sheet at the surface.</a:t>
            </a:r>
          </a:p>
        </p:txBody>
      </p:sp>
      <p:pic>
        <p:nvPicPr>
          <p:cNvPr id="9" name="Picture 8">
            <a:extLst>
              <a:ext uri="{FF2B5EF4-FFF2-40B4-BE49-F238E27FC236}">
                <a16:creationId xmlns:a16="http://schemas.microsoft.com/office/drawing/2014/main" id="{597B4D5F-3B8D-4089-99B5-8F999C52F4DD}"/>
              </a:ext>
            </a:extLst>
          </p:cNvPr>
          <p:cNvPicPr>
            <a:picLocks noChangeAspect="1"/>
          </p:cNvPicPr>
          <p:nvPr/>
        </p:nvPicPr>
        <p:blipFill>
          <a:blip r:embed="rId2"/>
          <a:stretch>
            <a:fillRect/>
          </a:stretch>
        </p:blipFill>
        <p:spPr>
          <a:xfrm>
            <a:off x="0" y="2316330"/>
            <a:ext cx="3430207" cy="2135665"/>
          </a:xfrm>
          <a:prstGeom prst="rect">
            <a:avLst/>
          </a:prstGeom>
        </p:spPr>
      </p:pic>
      <p:pic>
        <p:nvPicPr>
          <p:cNvPr id="10" name="Picture 9">
            <a:extLst>
              <a:ext uri="{FF2B5EF4-FFF2-40B4-BE49-F238E27FC236}">
                <a16:creationId xmlns:a16="http://schemas.microsoft.com/office/drawing/2014/main" id="{53406FC1-DE3E-4E1B-9FCD-693DD7EFCEFD}"/>
              </a:ext>
            </a:extLst>
          </p:cNvPr>
          <p:cNvPicPr>
            <a:picLocks noChangeAspect="1"/>
          </p:cNvPicPr>
          <p:nvPr/>
        </p:nvPicPr>
        <p:blipFill>
          <a:blip r:embed="rId3"/>
          <a:stretch>
            <a:fillRect/>
          </a:stretch>
        </p:blipFill>
        <p:spPr>
          <a:xfrm>
            <a:off x="4093977" y="2063995"/>
            <a:ext cx="2698709" cy="245337"/>
          </a:xfrm>
          <a:prstGeom prst="rect">
            <a:avLst/>
          </a:prstGeom>
        </p:spPr>
      </p:pic>
      <p:pic>
        <p:nvPicPr>
          <p:cNvPr id="11" name="Picture 10">
            <a:extLst>
              <a:ext uri="{FF2B5EF4-FFF2-40B4-BE49-F238E27FC236}">
                <a16:creationId xmlns:a16="http://schemas.microsoft.com/office/drawing/2014/main" id="{77089E17-0C21-4CEC-BCC1-37420B3F18F1}"/>
              </a:ext>
            </a:extLst>
          </p:cNvPr>
          <p:cNvPicPr>
            <a:picLocks noChangeAspect="1"/>
          </p:cNvPicPr>
          <p:nvPr/>
        </p:nvPicPr>
        <p:blipFill>
          <a:blip r:embed="rId4"/>
          <a:stretch>
            <a:fillRect/>
          </a:stretch>
        </p:blipFill>
        <p:spPr>
          <a:xfrm>
            <a:off x="4093977" y="2425996"/>
            <a:ext cx="4312356" cy="1955018"/>
          </a:xfrm>
          <a:prstGeom prst="rect">
            <a:avLst/>
          </a:prstGeom>
        </p:spPr>
      </p:pic>
    </p:spTree>
    <p:extLst>
      <p:ext uri="{BB962C8B-B14F-4D97-AF65-F5344CB8AC3E}">
        <p14:creationId xmlns:p14="http://schemas.microsoft.com/office/powerpoint/2010/main" val="133885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4335</TotalTime>
  <Words>695</Words>
  <Application>Microsoft Office PowerPoint</Application>
  <PresentationFormat>On-screen Show (16:9)</PresentationFormat>
  <Paragraphs>95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Cambria Math</vt:lpstr>
      <vt:lpstr>Arial</vt:lpstr>
      <vt:lpstr>Source Sans Pro</vt:lpstr>
      <vt:lpstr>Oswald</vt:lpstr>
      <vt:lpstr>Quince template</vt:lpstr>
      <vt:lpstr>Random talk about coin toss and dipole above surface </vt:lpstr>
      <vt:lpstr>PowerPoint Presentation</vt:lpstr>
      <vt:lpstr>PowerPoint Presentation</vt:lpstr>
      <vt:lpstr>PowerPoint Presentation</vt:lpstr>
      <vt:lpstr>PowerPoint Presentation</vt:lpstr>
      <vt:lpstr>EM background</vt:lpstr>
      <vt:lpstr>Fresnel Equation for local medium</vt:lpstr>
      <vt:lpstr>Reflection by a nonlocal medium- the SCIB model</vt:lpstr>
      <vt:lpstr>PowerPoint Presentation</vt:lpstr>
      <vt:lpstr>PowerPoint Presentation</vt:lpstr>
      <vt:lpstr>PowerPoint Presentation</vt:lpstr>
      <vt:lpstr>Quasi-static approximation</vt:lpstr>
      <vt:lpstr>Reflection by a nonlocal medium- the QIB model</vt:lpstr>
      <vt:lpstr>Reflection in the long-wavelength limit</vt:lpstr>
      <vt:lpstr>Point dipole above a semi-infinite metal</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throwback of undergraduate EM with two examples</dc:title>
  <cp:lastModifiedBy>Xinzhong Chen</cp:lastModifiedBy>
  <cp:revision>45</cp:revision>
  <dcterms:modified xsi:type="dcterms:W3CDTF">2018-04-26T21:07:18Z</dcterms:modified>
</cp:coreProperties>
</file>