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78" r:id="rId6"/>
    <p:sldId id="277" r:id="rId7"/>
    <p:sldId id="280" r:id="rId8"/>
    <p:sldId id="279" r:id="rId9"/>
    <p:sldId id="281" r:id="rId10"/>
    <p:sldId id="258" r:id="rId11"/>
    <p:sldId id="259" r:id="rId12"/>
    <p:sldId id="260" r:id="rId13"/>
    <p:sldId id="261" r:id="rId14"/>
    <p:sldId id="266" r:id="rId15"/>
    <p:sldId id="267" r:id="rId16"/>
    <p:sldId id="268" r:id="rId17"/>
    <p:sldId id="265" r:id="rId18"/>
    <p:sldId id="269" r:id="rId19"/>
    <p:sldId id="270" r:id="rId20"/>
    <p:sldId id="271" r:id="rId21"/>
    <p:sldId id="272" r:id="rId22"/>
    <p:sldId id="273" r:id="rId23"/>
    <p:sldId id="274" r:id="rId24"/>
    <p:sldId id="263" r:id="rId25"/>
    <p:sldId id="264"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p:cViewPr varScale="1">
        <p:scale>
          <a:sx n="119" d="100"/>
          <a:sy n="119" d="100"/>
        </p:scale>
        <p:origin x="10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2D5D1A-9D72-4033-A240-468A233711F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182326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D5D1A-9D72-4033-A240-468A233711F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81467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D5D1A-9D72-4033-A240-468A233711F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264535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D5D1A-9D72-4033-A240-468A233711F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240226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2D5D1A-9D72-4033-A240-468A233711F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378815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D5D1A-9D72-4033-A240-468A233711F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263380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D5D1A-9D72-4033-A240-468A233711FD}"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76231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D5D1A-9D72-4033-A240-468A233711FD}"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391145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D5D1A-9D72-4033-A240-468A233711FD}"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304065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2D5D1A-9D72-4033-A240-468A233711F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215081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2D5D1A-9D72-4033-A240-468A233711F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5A18B-456C-416B-B8D1-599F1B080A66}" type="slidenum">
              <a:rPr lang="en-US" smtClean="0"/>
              <a:t>‹#›</a:t>
            </a:fld>
            <a:endParaRPr lang="en-US"/>
          </a:p>
        </p:txBody>
      </p:sp>
    </p:spTree>
    <p:extLst>
      <p:ext uri="{BB962C8B-B14F-4D97-AF65-F5344CB8AC3E}">
        <p14:creationId xmlns:p14="http://schemas.microsoft.com/office/powerpoint/2010/main" val="60489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D5D1A-9D72-4033-A240-468A233711FD}"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5A18B-456C-416B-B8D1-599F1B080A66}" type="slidenum">
              <a:rPr lang="en-US" smtClean="0"/>
              <a:t>‹#›</a:t>
            </a:fld>
            <a:endParaRPr lang="en-US"/>
          </a:p>
        </p:txBody>
      </p:sp>
    </p:spTree>
    <p:extLst>
      <p:ext uri="{BB962C8B-B14F-4D97-AF65-F5344CB8AC3E}">
        <p14:creationId xmlns:p14="http://schemas.microsoft.com/office/powerpoint/2010/main" val="172867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12.png"/><Relationship Id="rId1" Type="http://schemas.openxmlformats.org/officeDocument/2006/relationships/slideLayout" Target="../slideLayouts/slideLayout2.xml"/><Relationship Id="rId11" Type="http://schemas.openxmlformats.org/officeDocument/2006/relationships/image" Target="../media/image11.png"/><Relationship Id="rId10" Type="http://schemas.openxmlformats.org/officeDocument/2006/relationships/image" Target="../media/image1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4.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Cv1RJTHf5f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Random Talk</a:t>
            </a:r>
          </a:p>
        </p:txBody>
      </p:sp>
      <p:sp>
        <p:nvSpPr>
          <p:cNvPr id="3" name="Subtitle 2"/>
          <p:cNvSpPr>
            <a:spLocks noGrp="1"/>
          </p:cNvSpPr>
          <p:nvPr>
            <p:ph type="subTitle" idx="1"/>
          </p:nvPr>
        </p:nvSpPr>
        <p:spPr/>
        <p:txBody>
          <a:bodyPr/>
          <a:lstStyle/>
          <a:p>
            <a:r>
              <a:rPr lang="en-US" dirty="0"/>
              <a:t>4/7/2017</a:t>
            </a:r>
          </a:p>
        </p:txBody>
      </p:sp>
    </p:spTree>
    <p:extLst>
      <p:ext uri="{BB962C8B-B14F-4D97-AF65-F5344CB8AC3E}">
        <p14:creationId xmlns:p14="http://schemas.microsoft.com/office/powerpoint/2010/main" val="144918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2002" y="778588"/>
            <a:ext cx="9505062" cy="3744874"/>
          </a:xfrm>
          <a:prstGeom prst="rect">
            <a:avLst/>
          </a:prstGeom>
        </p:spPr>
      </p:pic>
    </p:spTree>
    <p:extLst>
      <p:ext uri="{BB962C8B-B14F-4D97-AF65-F5344CB8AC3E}">
        <p14:creationId xmlns:p14="http://schemas.microsoft.com/office/powerpoint/2010/main" val="15373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76792" y="1117297"/>
                <a:ext cx="10059677"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 assume that the probe is a polarizable sphere with dielectric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𝑡</m:t>
                        </m:r>
                      </m:sub>
                    </m:sSub>
                  </m:oMath>
                </a14:m>
                <a:r>
                  <a:rPr lang="en-US" dirty="0">
                    <a:latin typeface="Times New Roman" panose="02020603050405020304" pitchFamily="18" charset="0"/>
                    <a:cs typeface="Times New Roman" panose="02020603050405020304" pitchFamily="18" charset="0"/>
                  </a:rPr>
                  <a:t>, radius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𝜆</m:t>
                    </m:r>
                  </m:oMath>
                </a14:m>
                <a:r>
                  <a:rPr lang="en-US" dirty="0">
                    <a:latin typeface="Times New Roman" panose="02020603050405020304" pitchFamily="18" charset="0"/>
                    <a:cs typeface="Times New Roman" panose="02020603050405020304" pitchFamily="18" charset="0"/>
                  </a:rPr>
                  <a:t>, and polarizability:</a:t>
                </a: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76792" y="1117297"/>
                <a:ext cx="10059677" cy="646331"/>
              </a:xfrm>
              <a:prstGeom prst="rect">
                <a:avLst/>
              </a:prstGeom>
              <a:blipFill>
                <a:blip r:embed="rId7"/>
                <a:stretch>
                  <a:fillRect l="-485" t="-4717"/>
                </a:stretch>
              </a:blipFill>
            </p:spPr>
            <p:txBody>
              <a:bodyPr/>
              <a:lstStyle/>
              <a:p>
                <a:r>
                  <a:rPr lang="en-US">
                    <a:noFill/>
                  </a:rPr>
                  <a:t> </a:t>
                </a:r>
              </a:p>
            </p:txBody>
          </p:sp>
        </mc:Fallback>
      </mc:AlternateContent>
      <p:sp>
        <p:nvSpPr>
          <p:cNvPr id="5" name="TextBox 4"/>
          <p:cNvSpPr txBox="1"/>
          <p:nvPr/>
        </p:nvSpPr>
        <p:spPr>
          <a:xfrm>
            <a:off x="208344" y="324091"/>
            <a:ext cx="2755883" cy="461665"/>
          </a:xfrm>
          <a:prstGeom prst="rect">
            <a:avLst/>
          </a:prstGeom>
          <a:noFill/>
        </p:spPr>
        <p:txBody>
          <a:bodyPr wrap="none" rtlCol="0">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Point-Dipole Model</a:t>
            </a:r>
          </a:p>
        </p:txBody>
      </p:sp>
      <p:pic>
        <p:nvPicPr>
          <p:cNvPr id="6" name="Picture 5"/>
          <p:cNvPicPr>
            <a:picLocks noChangeAspect="1"/>
          </p:cNvPicPr>
          <p:nvPr/>
        </p:nvPicPr>
        <p:blipFill>
          <a:blip r:embed="rId8"/>
          <a:stretch>
            <a:fillRect/>
          </a:stretch>
        </p:blipFill>
        <p:spPr>
          <a:xfrm>
            <a:off x="4827633" y="1651453"/>
            <a:ext cx="2042010" cy="74505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76792" y="2469002"/>
                <a:ext cx="10940625"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We further assume that the dipole induced in this sphere by an incident field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can only point in the z-direction. The sample, which fills the half-space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&lt; 0 </m:t>
                    </m:r>
                  </m:oMath>
                </a14:m>
                <a:r>
                  <a:rPr lang="en-US" dirty="0">
                    <a:latin typeface="Times New Roman" panose="02020603050405020304" pitchFamily="18" charset="0"/>
                    <a:cs typeface="Times New Roman" panose="02020603050405020304" pitchFamily="18" charset="0"/>
                  </a:rPr>
                  <a:t>with dielectric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𝑠</m:t>
                        </m:r>
                      </m:sub>
                    </m:sSub>
                  </m:oMath>
                </a14:m>
                <a:r>
                  <a:rPr lang="en-US" dirty="0">
                    <a:latin typeface="Times New Roman" panose="02020603050405020304" pitchFamily="18" charset="0"/>
                    <a:cs typeface="Times New Roman" panose="02020603050405020304" pitchFamily="18" charset="0"/>
                  </a:rPr>
                  <a:t>, is assumed to be polarizable only indirectly by the sphere’s dipolar field, but not directly by the incident field.</a:t>
                </a:r>
              </a:p>
            </p:txBody>
          </p:sp>
        </mc:Choice>
        <mc:Fallback xmlns="">
          <p:sp>
            <p:nvSpPr>
              <p:cNvPr id="7" name="TextBox 6"/>
              <p:cNvSpPr txBox="1">
                <a:spLocks noRot="1" noChangeAspect="1" noMove="1" noResize="1" noEditPoints="1" noAdjustHandles="1" noChangeArrowheads="1" noChangeShapeType="1" noTextEdit="1"/>
              </p:cNvSpPr>
              <p:nvPr/>
            </p:nvSpPr>
            <p:spPr>
              <a:xfrm>
                <a:off x="476792" y="2469002"/>
                <a:ext cx="10940625" cy="923330"/>
              </a:xfrm>
              <a:prstGeom prst="rect">
                <a:avLst/>
              </a:prstGeom>
              <a:blipFill>
                <a:blip r:embed="rId9"/>
                <a:stretch>
                  <a:fillRect l="-446" t="-3311" r="-50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6792" y="3783596"/>
                <a:ext cx="10940626"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We then replace the sphere by a point dipole of equal strength and direction, located in the sphere’s center. In the electrostatic limit (no retardation considered) the near field between tip dipole and sample can be found by considering a ‘mirror’ point dipole inside the sample whose direction is parallel to the tip dipole, with polarizability </a:t>
                </a:r>
                <a14:m>
                  <m:oMath xmlns:m="http://schemas.openxmlformats.org/officeDocument/2006/math">
                    <m:r>
                      <a:rPr lang="en-US" i="1">
                        <a:latin typeface="Cambria Math" panose="02040503050406030204" pitchFamily="18" charset="0"/>
                      </a:rPr>
                      <m:t>𝛼𝛽</m:t>
                    </m:r>
                  </m:oMath>
                </a14:m>
                <a:r>
                  <a:rPr lang="en-US" dirty="0">
                    <a:latin typeface="Times New Roman" panose="02020603050405020304" pitchFamily="18" charset="0"/>
                    <a:cs typeface="Times New Roman" panose="02020603050405020304" pitchFamily="18" charset="0"/>
                  </a:rPr>
                  <a:t>, where</a:t>
                </a:r>
              </a:p>
            </p:txBody>
          </p:sp>
        </mc:Choice>
        <mc:Fallback xmlns="">
          <p:sp>
            <p:nvSpPr>
              <p:cNvPr id="8" name="TextBox 7"/>
              <p:cNvSpPr txBox="1">
                <a:spLocks noRot="1" noChangeAspect="1" noMove="1" noResize="1" noEditPoints="1" noAdjustHandles="1" noChangeArrowheads="1" noChangeShapeType="1" noTextEdit="1"/>
              </p:cNvSpPr>
              <p:nvPr/>
            </p:nvSpPr>
            <p:spPr>
              <a:xfrm>
                <a:off x="476792" y="3783596"/>
                <a:ext cx="10940626" cy="1200329"/>
              </a:xfrm>
              <a:prstGeom prst="rect">
                <a:avLst/>
              </a:prstGeom>
              <a:blipFill>
                <a:blip r:embed="rId10"/>
                <a:stretch>
                  <a:fillRect l="-446" t="-3046" r="-501" b="-7107"/>
                </a:stretch>
              </a:blipFill>
            </p:spPr>
            <p:txBody>
              <a:bodyPr/>
              <a:lstStyle/>
              <a:p>
                <a:r>
                  <a:rPr lang="en-US">
                    <a:noFill/>
                  </a:rPr>
                  <a:t> </a:t>
                </a:r>
              </a:p>
            </p:txBody>
          </p:sp>
        </mc:Fallback>
      </mc:AlternateContent>
      <p:pic>
        <p:nvPicPr>
          <p:cNvPr id="9" name="Picture 8"/>
          <p:cNvPicPr>
            <a:picLocks noChangeAspect="1"/>
          </p:cNvPicPr>
          <p:nvPr/>
        </p:nvPicPr>
        <p:blipFill>
          <a:blip r:embed="rId11"/>
          <a:stretch>
            <a:fillRect/>
          </a:stretch>
        </p:blipFill>
        <p:spPr>
          <a:xfrm>
            <a:off x="5225961" y="5201475"/>
            <a:ext cx="1245353" cy="645738"/>
          </a:xfrm>
          <a:prstGeom prst="rect">
            <a:avLst/>
          </a:prstGeom>
        </p:spPr>
      </p:pic>
    </p:spTree>
    <p:extLst>
      <p:ext uri="{BB962C8B-B14F-4D97-AF65-F5344CB8AC3E}">
        <p14:creationId xmlns:p14="http://schemas.microsoft.com/office/powerpoint/2010/main" val="219915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806" y="416275"/>
            <a:ext cx="10515600" cy="4351338"/>
          </a:xfrm>
        </p:spPr>
        <p:txBody>
          <a:bodyPr/>
          <a:lstStyle/>
          <a:p>
            <a:pPr marL="0" indent="0" algn="just">
              <a:buNone/>
            </a:pPr>
            <a:r>
              <a:rPr lang="en-US" sz="1800" dirty="0">
                <a:latin typeface="Times New Roman" panose="02020603050405020304" pitchFamily="18" charset="0"/>
                <a:cs typeface="Times New Roman" panose="02020603050405020304" pitchFamily="18" charset="0"/>
              </a:rPr>
              <a:t>Solving the system of electrostatic equations that describes the multiple interaction between tip and mirror dipoles yields an effective polarizability of the coupled tip–sample system which fully expresses the influence of the sample,</a:t>
            </a:r>
          </a:p>
          <a:p>
            <a:pPr marL="0" indent="0">
              <a:buNone/>
            </a:pPr>
            <a:endParaRPr lang="en-US" dirty="0"/>
          </a:p>
        </p:txBody>
      </p:sp>
      <p:pic>
        <p:nvPicPr>
          <p:cNvPr id="4" name="Picture 3"/>
          <p:cNvPicPr>
            <a:picLocks noChangeAspect="1"/>
          </p:cNvPicPr>
          <p:nvPr/>
        </p:nvPicPr>
        <p:blipFill>
          <a:blip r:embed="rId2"/>
          <a:stretch>
            <a:fillRect/>
          </a:stretch>
        </p:blipFill>
        <p:spPr>
          <a:xfrm>
            <a:off x="4034460" y="1549886"/>
            <a:ext cx="3735380" cy="1042058"/>
          </a:xfrm>
          <a:prstGeom prst="rect">
            <a:avLst/>
          </a:prstGeom>
        </p:spPr>
      </p:pic>
      <p:pic>
        <p:nvPicPr>
          <p:cNvPr id="5" name="Picture 4"/>
          <p:cNvPicPr>
            <a:picLocks noChangeAspect="1"/>
          </p:cNvPicPr>
          <p:nvPr/>
        </p:nvPicPr>
        <p:blipFill>
          <a:blip r:embed="rId3"/>
          <a:stretch>
            <a:fillRect/>
          </a:stretch>
        </p:blipFill>
        <p:spPr>
          <a:xfrm>
            <a:off x="7004724" y="1316491"/>
            <a:ext cx="552527" cy="466790"/>
          </a:xfrm>
          <a:prstGeom prst="rect">
            <a:avLst/>
          </a:prstGeom>
        </p:spPr>
      </p:pic>
      <p:pic>
        <p:nvPicPr>
          <p:cNvPr id="6" name="Picture 5"/>
          <p:cNvPicPr>
            <a:picLocks noChangeAspect="1"/>
          </p:cNvPicPr>
          <p:nvPr/>
        </p:nvPicPr>
        <p:blipFill>
          <a:blip r:embed="rId4"/>
          <a:stretch>
            <a:fillRect/>
          </a:stretch>
        </p:blipFill>
        <p:spPr>
          <a:xfrm>
            <a:off x="6792135" y="1137873"/>
            <a:ext cx="647790" cy="59063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39024" y="3003957"/>
                <a:ext cx="10453382" cy="708912"/>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等线" panose="02010600030101010101" pitchFamily="2" charset="-122"/>
                    <a:cs typeface="Times New Roman" panose="02020603050405020304" pitchFamily="18" charset="0"/>
                  </a:rPr>
                  <a:t>The scattering field from the coupled dipole system is </a:t>
                </a:r>
                <a14:m>
                  <m:oMath xmlns:m="http://schemas.openxmlformats.org/officeDocument/2006/math">
                    <m:sSub>
                      <m:sSubPr>
                        <m:ctrlPr>
                          <a:rPr lang="en-US" i="1">
                            <a:latin typeface="Cambria Math" panose="02040503050406030204" pitchFamily="18" charset="0"/>
                            <a:ea typeface="等线" panose="02010600030101010101" pitchFamily="2" charset="-122"/>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𝐸</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i="1">
                        <a:latin typeface="Cambria Math" panose="02040503050406030204" pitchFamily="18" charset="0"/>
                        <a:cs typeface="Times New Roman" panose="02020603050405020304" pitchFamily="18" charset="0"/>
                      </a:rPr>
                      <m:t>∝</m:t>
                    </m:r>
                    <m:r>
                      <a:rPr lang="zh-CN" altLang="en-US" i="1">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i="1">
                            <a:latin typeface="Cambria Math" panose="02040503050406030204" pitchFamily="18" charset="0"/>
                            <a:ea typeface="等线" panose="02010600030101010101" pitchFamily="2" charset="-122"/>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𝛼</m:t>
                        </m:r>
                      </m:e>
                      <m:sub>
                        <m:r>
                          <a:rPr lang="en-US" i="1">
                            <a:latin typeface="Cambria Math" panose="02040503050406030204" pitchFamily="18" charset="0"/>
                            <a:ea typeface="等线" panose="02010600030101010101" pitchFamily="2" charset="-122"/>
                            <a:cs typeface="Times New Roman" panose="02020603050405020304" pitchFamily="18" charset="0"/>
                          </a:rPr>
                          <m:t>𝑒𝑓𝑓</m:t>
                        </m:r>
                      </m:sub>
                    </m:sSub>
                    <m:sSub>
                      <m:sSubPr>
                        <m:ctrlPr>
                          <a:rPr lang="en-US" i="1">
                            <a:latin typeface="Cambria Math" panose="02040503050406030204" pitchFamily="18" charset="0"/>
                            <a:ea typeface="等线" panose="02010600030101010101" pitchFamily="2" charset="-122"/>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𝐸</m:t>
                        </m:r>
                      </m:e>
                      <m:sub>
                        <m:r>
                          <a:rPr lang="en-US" i="1">
                            <a:latin typeface="Cambria Math" panose="02040503050406030204" pitchFamily="18" charset="0"/>
                            <a:ea typeface="等线" panose="02010600030101010101" pitchFamily="2" charset="-122"/>
                            <a:cs typeface="Times New Roman" panose="02020603050405020304" pitchFamily="18" charset="0"/>
                          </a:rPr>
                          <m:t>𝑖</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It reveals that a sample affects the s-SNOM signal only through its dielectric value </a:t>
                </a:r>
                <a14:m>
                  <m:oMath xmlns:m="http://schemas.openxmlformats.org/officeDocument/2006/math">
                    <m:sSub>
                      <m:sSubPr>
                        <m:ctrlPr>
                          <a:rPr lang="en-US" i="1">
                            <a:latin typeface="Cambria Math" panose="02040503050406030204" pitchFamily="18" charset="0"/>
                            <a:ea typeface="等线" panose="02010600030101010101" pitchFamily="2" charset="-122"/>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𝜀</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taken at the wavelength of illumination.</a:t>
                </a:r>
                <a:endParaRPr lang="en-US" sz="1400" dirty="0">
                  <a:effectLst/>
                  <a:latin typeface="Calibri" panose="020F0502020204030204" pitchFamily="34" charset="0"/>
                  <a:ea typeface="等线" panose="02010600030101010101" pitchFamily="2" charset="-122"/>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39024" y="3003957"/>
                <a:ext cx="10453382" cy="708912"/>
              </a:xfrm>
              <a:prstGeom prst="rect">
                <a:avLst/>
              </a:prstGeom>
              <a:blipFill>
                <a:blip r:embed="rId5"/>
                <a:stretch>
                  <a:fillRect l="-466" t="-3448" r="-525"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9024" y="4053795"/>
                <a:ext cx="10453382" cy="709105"/>
              </a:xfrm>
              <a:prstGeom prst="rect">
                <a:avLst/>
              </a:prstGeom>
            </p:spPr>
            <p:txBody>
              <a:bodyPr wrap="square">
                <a:spAutoFit/>
              </a:bodyPr>
              <a:lstStyle/>
              <a:p>
                <a:pPr algn="just"/>
                <a14:m>
                  <m:oMath xmlns:m="http://schemas.openxmlformats.org/officeDocument/2006/math">
                    <m:sSub>
                      <m:sSubPr>
                        <m:ctrlPr>
                          <a:rPr lang="en-US" i="1" smtClean="0">
                            <a:latin typeface="Cambria Math" panose="02040503050406030204" pitchFamily="18" charset="0"/>
                            <a:ea typeface="等线" panose="02010600030101010101" pitchFamily="2" charset="-122"/>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𝛼</m:t>
                        </m:r>
                      </m:e>
                      <m:sub>
                        <m:r>
                          <a:rPr lang="en-US" i="1">
                            <a:latin typeface="Cambria Math" panose="02040503050406030204" pitchFamily="18" charset="0"/>
                            <a:ea typeface="等线" panose="02010600030101010101" pitchFamily="2" charset="-122"/>
                            <a:cs typeface="Times New Roman" panose="02020603050405020304" pitchFamily="18" charset="0"/>
                          </a:rPr>
                          <m:t>𝑒𝑓𝑓</m:t>
                        </m:r>
                      </m:sub>
                    </m:sSub>
                  </m:oMath>
                </a14:m>
                <a:r>
                  <a:rPr lang="en-US" dirty="0">
                    <a:latin typeface="Times New Roman" panose="02020603050405020304" pitchFamily="18" charset="0"/>
                    <a:cs typeface="Times New Roman" panose="02020603050405020304" pitchFamily="18" charset="0"/>
                  </a:rPr>
                  <a:t> is complex and can be written as </a:t>
                </a:r>
                <a14:m>
                  <m:oMath xmlns:m="http://schemas.openxmlformats.org/officeDocument/2006/math">
                    <m:r>
                      <a:rPr lang="en-US" i="1">
                        <a:latin typeface="Cambria Math" panose="02040503050406030204" pitchFamily="18" charset="0"/>
                      </a:rPr>
                      <m:t>𝑠</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𝜙</m:t>
                        </m:r>
                      </m:sup>
                    </m:sSup>
                  </m:oMath>
                </a14:m>
                <a:r>
                  <a:rPr lang="en-US" dirty="0">
                    <a:latin typeface="Times New Roman" panose="02020603050405020304" pitchFamily="18" charset="0"/>
                    <a:cs typeface="Times New Roman" panose="02020603050405020304" pitchFamily="18" charset="0"/>
                  </a:rPr>
                  <a:t>. The s-SNOM image doesn’t measure the near-field scattering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𝑒𝑓𝑓</m:t>
                        </m:r>
                      </m:sub>
                    </m:sSub>
                    <m:r>
                      <a:rPr lang="en-US" i="1">
                        <a:latin typeface="Cambria Math" panose="02040503050406030204" pitchFamily="18" charset="0"/>
                      </a:rPr>
                      <m:t>= </m:t>
                    </m:r>
                    <m:r>
                      <a:rPr lang="en-US" i="1">
                        <a:latin typeface="Cambria Math" panose="02040503050406030204" pitchFamily="18" charset="0"/>
                      </a:rPr>
                      <m:t>𝑠</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𝜙</m:t>
                        </m:r>
                      </m:sup>
                    </m:sSup>
                  </m:oMath>
                </a14:m>
                <a:r>
                  <a:rPr lang="en-US" dirty="0">
                    <a:latin typeface="Times New Roman" panose="02020603050405020304" pitchFamily="18" charset="0"/>
                    <a:cs typeface="Times New Roman" panose="02020603050405020304" pitchFamily="18" charset="0"/>
                  </a:rPr>
                  <a:t> directly. Rather, it maps the complex quantity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𝑛</m:t>
                            </m:r>
                          </m:sub>
                        </m:sSub>
                      </m:sup>
                    </m:sSup>
                  </m:oMath>
                </a14:m>
                <a:r>
                  <a:rPr lang="en-US" dirty="0">
                    <a:latin typeface="Times New Roman" panose="02020603050405020304" pitchFamily="18" charset="0"/>
                    <a:cs typeface="Times New Roman" panose="02020603050405020304" pitchFamily="18" charset="0"/>
                  </a:rPr>
                  <a:t> derived from it. </a:t>
                </a:r>
              </a:p>
            </p:txBody>
          </p:sp>
        </mc:Choice>
        <mc:Fallback xmlns="">
          <p:sp>
            <p:nvSpPr>
              <p:cNvPr id="9" name="Rectangle 8"/>
              <p:cNvSpPr>
                <a:spLocks noRot="1" noChangeAspect="1" noMove="1" noResize="1" noEditPoints="1" noAdjustHandles="1" noChangeArrowheads="1" noChangeShapeType="1" noTextEdit="1"/>
              </p:cNvSpPr>
              <p:nvPr/>
            </p:nvSpPr>
            <p:spPr>
              <a:xfrm>
                <a:off x="439024" y="4053795"/>
                <a:ext cx="10453382" cy="709105"/>
              </a:xfrm>
              <a:prstGeom prst="rect">
                <a:avLst/>
              </a:prstGeom>
              <a:blipFill>
                <a:blip r:embed="rId6"/>
                <a:stretch>
                  <a:fillRect t="-5172" r="-525"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9024" y="5056539"/>
                <a:ext cx="10515600" cy="1222579"/>
              </a:xfrm>
              <a:prstGeom prst="rect">
                <a:avLst/>
              </a:prstGeom>
            </p:spPr>
            <p:txBody>
              <a:bodyPr wrap="square">
                <a:spAutoFit/>
              </a:bodyPr>
              <a:lstStyle/>
              <a:p>
                <a:pPr algn="just"/>
                <a:r>
                  <a:rPr lang="en-US" dirty="0">
                    <a:latin typeface="Times New Roman" panose="02020603050405020304" pitchFamily="18" charset="0"/>
                    <a:ea typeface="等线" panose="02010600030101010101" pitchFamily="2" charset="-122"/>
                    <a:cs typeface="Times New Roman" panose="02020603050405020304" pitchFamily="18" charset="0"/>
                  </a:rPr>
                  <a:t>Consider the sinusoidal tapping motion between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𝑧</m:t>
                    </m:r>
                  </m:oMath>
                </a14:m>
                <a:r>
                  <a:rPr lang="en-US" dirty="0">
                    <a:latin typeface="Times New Roman" panose="02020603050405020304" pitchFamily="18" charset="0"/>
                    <a:ea typeface="等线" panose="02010600030101010101" pitchFamily="2" charset="-122"/>
                    <a:cs typeface="Times New Roman" panose="02020603050405020304" pitchFamily="18" charset="0"/>
                  </a:rPr>
                  <a:t> and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𝑧</m:t>
                    </m:r>
                    <m:r>
                      <a:rPr lang="en-US" i="1">
                        <a:latin typeface="Cambria Math" panose="02040503050406030204" pitchFamily="18" charset="0"/>
                        <a:ea typeface="等线" panose="02010600030101010101" pitchFamily="2" charset="-122"/>
                        <a:cs typeface="Times New Roman" panose="02020603050405020304" pitchFamily="18" charset="0"/>
                      </a:rPr>
                      <m:t>+2∆</m:t>
                    </m:r>
                    <m:r>
                      <a:rPr lang="en-US" i="1">
                        <a:latin typeface="Cambria Math" panose="02040503050406030204" pitchFamily="18" charset="0"/>
                        <a:ea typeface="等线" panose="02010600030101010101" pitchFamily="2" charset="-122"/>
                        <a:cs typeface="Times New Roman" panose="02020603050405020304" pitchFamily="18" charset="0"/>
                      </a:rPr>
                      <m:t>𝑧</m:t>
                    </m:r>
                  </m:oMath>
                </a14:m>
                <a:r>
                  <a:rPr lang="en-US" dirty="0">
                    <a:latin typeface="Times New Roman" panose="02020603050405020304" pitchFamily="18" charset="0"/>
                    <a:ea typeface="等线" panose="02010600030101010101" pitchFamily="2" charset="-122"/>
                    <a:cs typeface="Times New Roman" panose="02020603050405020304" pitchFamily="18" charset="0"/>
                  </a:rPr>
                  <a:t> at frequency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Ω</m:t>
                    </m:r>
                  </m:oMath>
                </a14:m>
                <a:r>
                  <a:rPr lang="en-US" dirty="0">
                    <a:latin typeface="Times New Roman" panose="02020603050405020304" pitchFamily="18" charset="0"/>
                    <a:ea typeface="等线" panose="02010600030101010101" pitchFamily="2" charset="-122"/>
                    <a:cs typeface="Times New Roman" panose="02020603050405020304" pitchFamily="18" charset="0"/>
                  </a:rPr>
                  <a:t>, which induces a time-periodic scattering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𝛼</m:t>
                        </m:r>
                      </m:e>
                      <m:sub>
                        <m:r>
                          <a:rPr lang="en-US" i="1">
                            <a:latin typeface="Cambria Math" panose="02040503050406030204" pitchFamily="18" charset="0"/>
                            <a:ea typeface="等线" panose="02010600030101010101" pitchFamily="2" charset="-122"/>
                            <a:cs typeface="Times New Roman" panose="02020603050405020304" pitchFamily="18" charset="0"/>
                          </a:rPr>
                          <m:t>𝑒𝑓𝑓</m:t>
                        </m:r>
                      </m:sub>
                    </m:sSub>
                    <m:r>
                      <a:rPr lang="en-US" i="1">
                        <a:latin typeface="Cambria Math" panose="02040503050406030204" pitchFamily="18" charset="0"/>
                        <a:ea typeface="等线" panose="02010600030101010101" pitchFamily="2" charset="-122"/>
                        <a:cs typeface="Times New Roman" panose="02020603050405020304" pitchFamily="18" charset="0"/>
                      </a:rPr>
                      <m:t>(</m:t>
                    </m:r>
                    <m:r>
                      <a:rPr lang="en-US" i="1">
                        <a:latin typeface="Cambria Math" panose="02040503050406030204" pitchFamily="18" charset="0"/>
                        <a:ea typeface="等线" panose="02010600030101010101" pitchFamily="2" charset="-122"/>
                        <a:cs typeface="Times New Roman" panose="02020603050405020304" pitchFamily="18" charset="0"/>
                      </a:rPr>
                      <m:t>𝑡</m:t>
                    </m:r>
                    <m:r>
                      <a:rPr 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dirty="0">
                    <a:latin typeface="Times New Roman" panose="02020603050405020304" pitchFamily="18" charset="0"/>
                    <a:ea typeface="等线" panose="02010600030101010101" pitchFamily="2" charset="-122"/>
                    <a:cs typeface="Times New Roman" panose="02020603050405020304" pitchFamily="18" charset="0"/>
                  </a:rPr>
                  <a:t> Because of the nonlinear dependence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𝛼</m:t>
                        </m:r>
                      </m:e>
                      <m:sub>
                        <m:r>
                          <a:rPr lang="en-US" i="1">
                            <a:latin typeface="Cambria Math" panose="02040503050406030204" pitchFamily="18" charset="0"/>
                            <a:ea typeface="等线" panose="02010600030101010101" pitchFamily="2" charset="-122"/>
                            <a:cs typeface="Times New Roman" panose="02020603050405020304" pitchFamily="18" charset="0"/>
                          </a:rPr>
                          <m:t>𝑒𝑓𝑓</m:t>
                        </m:r>
                      </m:sub>
                    </m:sSub>
                    <m:r>
                      <a:rPr lang="en-US" i="1">
                        <a:latin typeface="Cambria Math" panose="02040503050406030204" pitchFamily="18" charset="0"/>
                        <a:ea typeface="等线" panose="02010600030101010101" pitchFamily="2" charset="-122"/>
                        <a:cs typeface="Times New Roman" panose="02020603050405020304" pitchFamily="18" charset="0"/>
                      </a:rPr>
                      <m:t>(</m:t>
                    </m:r>
                    <m:r>
                      <a:rPr lang="en-US" i="1">
                        <a:latin typeface="Cambria Math" panose="02040503050406030204" pitchFamily="18" charset="0"/>
                        <a:ea typeface="等线" panose="02010600030101010101" pitchFamily="2" charset="-122"/>
                        <a:cs typeface="Times New Roman" panose="02020603050405020304" pitchFamily="18" charset="0"/>
                      </a:rPr>
                      <m:t>𝑧</m:t>
                    </m:r>
                    <m:r>
                      <a:rPr 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dirty="0">
                    <a:latin typeface="Times New Roman" panose="02020603050405020304" pitchFamily="18" charset="0"/>
                    <a:ea typeface="等线" panose="02010600030101010101" pitchFamily="2" charset="-122"/>
                    <a:cs typeface="Times New Roman" panose="02020603050405020304" pitchFamily="18" charset="0"/>
                  </a:rPr>
                  <a:t> the scattering signal is modulated at harmonics of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Ω</m:t>
                    </m:r>
                  </m:oMath>
                </a14:m>
                <a:r>
                  <a:rPr lang="en-US" dirty="0">
                    <a:latin typeface="Times New Roman" panose="02020603050405020304" pitchFamily="18" charset="0"/>
                    <a:ea typeface="等线" panose="02010600030101010101" pitchFamily="2" charset="-122"/>
                    <a:cs typeface="Times New Roman" panose="02020603050405020304" pitchFamily="18" charset="0"/>
                  </a:rPr>
                  <a:t>. In general, the time course can be described by a Fourier series with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𝑠</m:t>
                        </m:r>
                      </m:e>
                      <m:sub>
                        <m:r>
                          <a:rPr lang="en-US" i="1">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𝜙</m:t>
                        </m:r>
                      </m:e>
                      <m:sub>
                        <m:r>
                          <a:rPr lang="en-US" i="1">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being Fourier coefficients. </a:t>
                </a:r>
                <a:endParaRPr lang="en-US"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9024" y="5056539"/>
                <a:ext cx="10515600" cy="1222579"/>
              </a:xfrm>
              <a:prstGeom prst="rect">
                <a:avLst/>
              </a:prstGeom>
              <a:blipFill>
                <a:blip r:embed="rId7"/>
                <a:stretch>
                  <a:fillRect l="-464" t="-2488" r="-522" b="-6965"/>
                </a:stretch>
              </a:blipFill>
            </p:spPr>
            <p:txBody>
              <a:bodyPr/>
              <a:lstStyle/>
              <a:p>
                <a:r>
                  <a:rPr lang="en-US">
                    <a:noFill/>
                  </a:rPr>
                  <a:t> </a:t>
                </a:r>
              </a:p>
            </p:txBody>
          </p:sp>
        </mc:Fallback>
      </mc:AlternateContent>
    </p:spTree>
    <p:extLst>
      <p:ext uri="{BB962C8B-B14F-4D97-AF65-F5344CB8AC3E}">
        <p14:creationId xmlns:p14="http://schemas.microsoft.com/office/powerpoint/2010/main" val="311716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73916" y="553899"/>
                <a:ext cx="10743500" cy="1222579"/>
              </a:xfrm>
              <a:prstGeom prst="rect">
                <a:avLst/>
              </a:prstGeom>
            </p:spPr>
            <p:txBody>
              <a:bodyPr wrap="square">
                <a:spAutoFit/>
              </a:bodyPr>
              <a:lstStyle/>
              <a:p>
                <a:pPr algn="just"/>
                <a:r>
                  <a:rPr lang="en-US" dirty="0">
                    <a:latin typeface="Times New Roman" panose="02020603050405020304" pitchFamily="18" charset="0"/>
                    <a:ea typeface="等线" panose="02010600030101010101" pitchFamily="2" charset="-122"/>
                  </a:rPr>
                  <a:t>The detector measures the power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𝐼</m:t>
                    </m:r>
                    <m:r>
                      <a:rPr lang="en-US" i="1">
                        <a:latin typeface="Cambria Math" panose="02040503050406030204" pitchFamily="18" charset="0"/>
                        <a:ea typeface="等线" panose="02010600030101010101" pitchFamily="2" charset="-122"/>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 </m:t>
                        </m:r>
                        <m:r>
                          <a:rPr lang="en-US" i="1">
                            <a:latin typeface="Cambria Math" panose="02040503050406030204" pitchFamily="18" charset="0"/>
                            <a:ea typeface="等线" panose="02010600030101010101" pitchFamily="2" charset="-122"/>
                            <a:cs typeface="Times New Roman" panose="02020603050405020304" pitchFamily="18" charset="0"/>
                          </a:rPr>
                          <m:t>𝐼</m:t>
                        </m:r>
                      </m:e>
                      <m:sub>
                        <m:r>
                          <a:rPr lang="en-US" i="1">
                            <a:latin typeface="Cambria Math" panose="02040503050406030204" pitchFamily="18" charset="0"/>
                            <a:ea typeface="等线" panose="02010600030101010101" pitchFamily="2" charset="-122"/>
                            <a:cs typeface="Times New Roman" panose="02020603050405020304" pitchFamily="18" charset="0"/>
                          </a:rPr>
                          <m:t>𝑟𝑒𝑓</m:t>
                        </m:r>
                      </m:sub>
                    </m:sSub>
                    <m:r>
                      <a:rPr lang="en-US" i="1">
                        <a:latin typeface="Cambria Math" panose="02040503050406030204" pitchFamily="18" charset="0"/>
                        <a:ea typeface="等线" panose="02010600030101010101" pitchFamily="2" charset="-122"/>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𝐼</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r>
                      <a:rPr lang="en-US" i="1">
                        <a:latin typeface="Cambria Math" panose="02040503050406030204" pitchFamily="18" charset="0"/>
                        <a:ea typeface="等线" panose="02010600030101010101" pitchFamily="2" charset="-122"/>
                        <a:cs typeface="Times New Roman" panose="02020603050405020304" pitchFamily="18" charset="0"/>
                      </a:rPr>
                      <m:t> +2</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 </m:t>
                        </m:r>
                        <m:r>
                          <a:rPr lang="en-US" i="1">
                            <a:latin typeface="Cambria Math" panose="02040503050406030204" pitchFamily="18" charset="0"/>
                            <a:ea typeface="等线" panose="02010600030101010101" pitchFamily="2" charset="-122"/>
                            <a:cs typeface="Times New Roman" panose="02020603050405020304" pitchFamily="18" charset="0"/>
                          </a:rPr>
                          <m:t>𝐼</m:t>
                        </m:r>
                      </m:e>
                      <m:sub>
                        <m:r>
                          <a:rPr lang="en-US" i="1">
                            <a:latin typeface="Cambria Math" panose="02040503050406030204" pitchFamily="18" charset="0"/>
                            <a:ea typeface="等线" panose="02010600030101010101" pitchFamily="2" charset="-122"/>
                            <a:cs typeface="Times New Roman" panose="02020603050405020304" pitchFamily="18" charset="0"/>
                          </a:rPr>
                          <m:t>𝑟𝑒𝑓</m:t>
                        </m:r>
                      </m:sub>
                    </m:sSub>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𝐼</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r>
                      <a:rPr lang="en-US" i="1">
                        <a:latin typeface="Cambria Math" panose="02040503050406030204" pitchFamily="18" charset="0"/>
                        <a:ea typeface="等线" panose="02010600030101010101" pitchFamily="2" charset="-122"/>
                        <a:cs typeface="Times New Roman" panose="02020603050405020304" pitchFamily="18" charset="0"/>
                      </a:rPr>
                      <m:t>𝑐𝑜𝑠</m:t>
                    </m:r>
                    <m:r>
                      <a:rPr lang="en-US" i="1">
                        <a:latin typeface="Cambria Math" panose="02040503050406030204" pitchFamily="18" charset="0"/>
                        <a:ea typeface="等线" panose="02010600030101010101" pitchFamily="2" charset="-122"/>
                        <a:cs typeface="Times New Roman" panose="02020603050405020304" pitchFamily="18" charset="0"/>
                      </a:rPr>
                      <m:t>(∆</m:t>
                    </m:r>
                    <m:r>
                      <a:rPr lang="en-US" i="1">
                        <a:latin typeface="Cambria Math" panose="02040503050406030204" pitchFamily="18" charset="0"/>
                        <a:ea typeface="等线" panose="02010600030101010101" pitchFamily="2" charset="-122"/>
                        <a:cs typeface="Times New Roman" panose="02020603050405020304" pitchFamily="18" charset="0"/>
                      </a:rPr>
                      <m:t>𝑡</m:t>
                    </m:r>
                    <m:r>
                      <a:rPr lang="en-US" i="1">
                        <a:latin typeface="Cambria Math" panose="02040503050406030204" pitchFamily="18" charset="0"/>
                        <a:ea typeface="等线" panose="02010600030101010101" pitchFamily="2" charset="-122"/>
                        <a:cs typeface="Times New Roman" panose="02020603050405020304" pitchFamily="18" charset="0"/>
                      </a:rPr>
                      <m:t>+</m:t>
                    </m:r>
                    <m:r>
                      <a:rPr lang="en-US" i="1">
                        <a:latin typeface="Cambria Math" panose="02040503050406030204" pitchFamily="18" charset="0"/>
                        <a:ea typeface="等线" panose="02010600030101010101" pitchFamily="2" charset="-122"/>
                        <a:cs typeface="Times New Roman" panose="02020603050405020304" pitchFamily="18" charset="0"/>
                      </a:rPr>
                      <m:t>𝜙</m:t>
                    </m:r>
                    <m:r>
                      <a:rPr 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dirty="0">
                    <a:latin typeface="Times New Roman" panose="02020603050405020304" pitchFamily="18" charset="0"/>
                    <a:ea typeface="等线" panose="02010600030101010101" pitchFamily="2" charset="-122"/>
                  </a:rPr>
                  <a:t> generated by the interference of the strong reference beam and the weak, backscattered light from the probing tip.</a:t>
                </a:r>
                <a:r>
                  <a:rPr lang="en-US" sz="1400" dirty="0">
                    <a:effectLst/>
                    <a:latin typeface="Calibri" panose="020F0502020204030204" pitchFamily="34" charset="0"/>
                    <a:ea typeface="等线" panose="02010600030101010101" pitchFamily="2" charset="-122"/>
                    <a:cs typeface="Times New Roman" panose="02020603050405020304" pitchFamily="18" charset="0"/>
                  </a:rPr>
                  <a:t> </a:t>
                </a:r>
                <a:r>
                  <a:rPr lang="en-US" dirty="0">
                    <a:latin typeface="Times New Roman" panose="02020603050405020304" pitchFamily="18" charset="0"/>
                    <a:ea typeface="等线" panose="02010600030101010101" pitchFamily="2" charset="-122"/>
                  </a:rPr>
                  <a:t>To measure both amplitude and phase the detector signal is processed in a high-frequency lock-in amplifier operating not at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m:t>
                    </m:r>
                  </m:oMath>
                </a14:m>
                <a:r>
                  <a:rPr lang="en-US" dirty="0">
                    <a:latin typeface="Times New Roman" panose="02020603050405020304" pitchFamily="18" charset="0"/>
                    <a:ea typeface="等线" panose="02010600030101010101" pitchFamily="2" charset="-122"/>
                  </a:rPr>
                  <a:t> but at the sum frequency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m:t>
                    </m:r>
                    <m:r>
                      <a:rPr lang="en-US" i="1">
                        <a:latin typeface="Cambria Math" panose="02040503050406030204" pitchFamily="18" charset="0"/>
                        <a:ea typeface="等线" panose="02010600030101010101" pitchFamily="2" charset="-122"/>
                        <a:cs typeface="Times New Roman" panose="02020603050405020304" pitchFamily="18" charset="0"/>
                      </a:rPr>
                      <m:t>𝑛</m:t>
                    </m:r>
                    <m:r>
                      <a:rPr lang="en-US" i="1">
                        <a:latin typeface="Cambria Math" panose="02040503050406030204" pitchFamily="18" charset="0"/>
                        <a:ea typeface="等线" panose="02010600030101010101" pitchFamily="2" charset="-122"/>
                        <a:cs typeface="Times New Roman" panose="02020603050405020304" pitchFamily="18" charset="0"/>
                      </a:rPr>
                      <m:t>Ω</m:t>
                    </m:r>
                  </m:oMath>
                </a14:m>
                <a:r>
                  <a:rPr lang="en-US" dirty="0">
                    <a:latin typeface="Times New Roman" panose="02020603050405020304" pitchFamily="18" charset="0"/>
                    <a:ea typeface="等线" panose="02010600030101010101" pitchFamily="2" charset="-122"/>
                  </a:rPr>
                  <a:t> (where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𝑛</m:t>
                    </m:r>
                  </m:oMath>
                </a14:m>
                <a:r>
                  <a:rPr lang="en-US" dirty="0">
                    <a:latin typeface="Times New Roman" panose="02020603050405020304" pitchFamily="18" charset="0"/>
                    <a:ea typeface="等线" panose="02010600030101010101" pitchFamily="2" charset="-122"/>
                  </a:rPr>
                  <a:t> designates the order of harmonic signal demodulation).</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73916" y="553899"/>
                <a:ext cx="10743500" cy="1222579"/>
              </a:xfrm>
              <a:prstGeom prst="rect">
                <a:avLst/>
              </a:prstGeom>
              <a:blipFill>
                <a:blip r:embed="rId2"/>
                <a:stretch>
                  <a:fillRect l="-511" t="-3000" r="-454" b="-7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3916" y="2304604"/>
                <a:ext cx="10743500" cy="646331"/>
              </a:xfrm>
              <a:prstGeom prst="rect">
                <a:avLst/>
              </a:prstGeom>
            </p:spPr>
            <p:txBody>
              <a:bodyPr wrap="square">
                <a:spAutoFit/>
              </a:bodyPr>
              <a:lstStyle/>
              <a:p>
                <a:pPr algn="just"/>
                <a:r>
                  <a:rPr lang="en-US" dirty="0">
                    <a:latin typeface="Times New Roman" panose="02020603050405020304" pitchFamily="18" charset="0"/>
                    <a:ea typeface="等线" panose="02010600030101010101" pitchFamily="2" charset="-122"/>
                  </a:rPr>
                  <a:t>At sufficiently large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𝑛</m:t>
                    </m:r>
                  </m:oMath>
                </a14:m>
                <a:r>
                  <a:rPr lang="en-US" dirty="0">
                    <a:latin typeface="Times New Roman" panose="02020603050405020304" pitchFamily="18" charset="0"/>
                    <a:ea typeface="等线" panose="02010600030101010101" pitchFamily="2" charset="-122"/>
                  </a:rPr>
                  <a:t>, the amplitude output signal is directly proportional to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𝑠</m:t>
                        </m:r>
                      </m:e>
                      <m:sub>
                        <m:r>
                          <a:rPr lang="en-US" i="1">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dirty="0">
                    <a:latin typeface="Times New Roman" panose="02020603050405020304" pitchFamily="18" charset="0"/>
                    <a:ea typeface="等线" panose="02010600030101010101" pitchFamily="2" charset="-122"/>
                  </a:rPr>
                  <a:t> and the output phase to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𝜙</m:t>
                        </m:r>
                      </m:e>
                      <m:sub>
                        <m:r>
                          <a:rPr lang="en-US" i="1">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dirty="0">
                    <a:latin typeface="Times New Roman" panose="02020603050405020304" pitchFamily="18" charset="0"/>
                    <a:ea typeface="等线" panose="02010600030101010101" pitchFamily="2" charset="-122"/>
                  </a:rPr>
                  <a:t> measuring the pure near-field response</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73916" y="2304604"/>
                <a:ext cx="10743500" cy="646331"/>
              </a:xfrm>
              <a:prstGeom prst="rect">
                <a:avLst/>
              </a:prstGeom>
              <a:blipFill>
                <a:blip r:embed="rId3"/>
                <a:stretch>
                  <a:fillRect l="-511"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33010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690" y="279003"/>
            <a:ext cx="5557740" cy="468077"/>
          </a:xfrm>
          <a:prstGeom prst="rect">
            <a:avLst/>
          </a:prstGeom>
        </p:spPr>
        <p:txBody>
          <a:bodyPr wrap="none">
            <a:spAutoFit/>
          </a:bodyPr>
          <a:lstStyle/>
          <a:p>
            <a:pPr algn="just">
              <a:lnSpc>
                <a:spcPct val="107000"/>
              </a:lnSpc>
              <a:spcAft>
                <a:spcPts val="800"/>
              </a:spcAft>
            </a:pPr>
            <a:r>
              <a:rPr lang="en-US" sz="2400" b="1" dirty="0">
                <a:latin typeface="Times New Roman" panose="02020603050405020304" pitchFamily="18" charset="0"/>
                <a:ea typeface="等线" panose="02010600030101010101" pitchFamily="2" charset="-122"/>
                <a:cs typeface="Times New Roman" panose="02020603050405020304" pitchFamily="18" charset="0"/>
              </a:rPr>
              <a:t>Near-Field-Induced Polariton Resonance</a:t>
            </a:r>
            <a:endParaRPr lang="en-US" dirty="0">
              <a:effectLst/>
              <a:latin typeface="Calibri" panose="020F0502020204030204" pitchFamily="34"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72050" y="1407939"/>
                <a:ext cx="10980760" cy="1200329"/>
              </a:xfrm>
              <a:prstGeom prst="rect">
                <a:avLst/>
              </a:prstGeom>
            </p:spPr>
            <p:txBody>
              <a:bodyPr wrap="square">
                <a:spAutoFit/>
              </a:bodyPr>
              <a:lstStyle/>
              <a:p>
                <a:pPr algn="just"/>
                <a:r>
                  <a:rPr lang="en-US" dirty="0">
                    <a:latin typeface="Times New Roman" panose="02020603050405020304" pitchFamily="18" charset="0"/>
                    <a:ea typeface="等线" panose="02010600030101010101" pitchFamily="2" charset="-122"/>
                    <a:cs typeface="Times New Roman" panose="02020603050405020304" pitchFamily="18" charset="0"/>
                  </a:rPr>
                  <a:t>The highest s-SNOM amplitudes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𝑠</m:t>
                        </m:r>
                      </m:e>
                      <m:sub>
                        <m:r>
                          <a:rPr lang="en-US" i="1">
                            <a:latin typeface="Cambria Math" panose="02040503050406030204" pitchFamily="18" charset="0"/>
                            <a:ea typeface="等线" panose="02010600030101010101" pitchFamily="2" charset="-122"/>
                            <a:cs typeface="Times New Roman" panose="02020603050405020304" pitchFamily="18" charset="0"/>
                          </a:rPr>
                          <m:t>𝑛</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are predicted for materials with negative Re(</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𝜀</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等线" panose="02010600030101010101" pitchFamily="2" charset="-122"/>
                    <a:cs typeface="Times New Roman" panose="02020603050405020304" pitchFamily="18" charset="0"/>
                  </a:rPr>
                  <a:t>−1 and very small </a:t>
                </a:r>
                <a:r>
                  <a:rPr lang="en-US" dirty="0" err="1">
                    <a:latin typeface="Times New Roman" panose="02020603050405020304" pitchFamily="18" charset="0"/>
                    <a:ea typeface="等线" panose="02010600030101010101" pitchFamily="2" charset="-122"/>
                    <a:cs typeface="Times New Roman" panose="02020603050405020304" pitchFamily="18" charset="0"/>
                  </a:rPr>
                  <a:t>Im</a:t>
                </a:r>
                <a:r>
                  <a:rPr lang="en-US" dirty="0">
                    <a:latin typeface="Times New Roman" panose="02020603050405020304" pitchFamily="18" charset="0"/>
                    <a:ea typeface="等线" panose="02010600030101010101" pitchFamily="2" charset="-122"/>
                    <a:cs typeface="Times New Roman" panose="02020603050405020304" pitchFamily="18" charset="0"/>
                  </a:rPr>
                  <a:t>(</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等线" panose="02010600030101010101" pitchFamily="2" charset="-122"/>
                            <a:cs typeface="Times New Roman" panose="02020603050405020304" pitchFamily="18" charset="0"/>
                          </a:rPr>
                          <m:t>𝜀</m:t>
                        </m:r>
                      </m:e>
                      <m:sub>
                        <m:r>
                          <a:rPr lang="en-US" i="1">
                            <a:latin typeface="Cambria Math" panose="02040503050406030204" pitchFamily="18" charset="0"/>
                            <a:ea typeface="等线" panose="02010600030101010101" pitchFamily="2" charset="-122"/>
                            <a:cs typeface="Times New Roman" panose="02020603050405020304" pitchFamily="18" charset="0"/>
                          </a:rPr>
                          <m:t>𝑠</m:t>
                        </m:r>
                      </m:sub>
                    </m:sSub>
                  </m:oMath>
                </a14:m>
                <a:r>
                  <a:rPr lang="en-US" dirty="0">
                    <a:latin typeface="Times New Roman" panose="02020603050405020304" pitchFamily="18" charset="0"/>
                    <a:ea typeface="等线" panose="02010600030101010101" pitchFamily="2" charset="-122"/>
                    <a:cs typeface="Times New Roman" panose="02020603050405020304" pitchFamily="18" charset="0"/>
                  </a:rPr>
                  <a:t>), which we call polariton-resonant materials.</a:t>
                </a:r>
                <a:r>
                  <a:rPr lang="en-US" dirty="0">
                    <a:effectLst/>
                    <a:latin typeface="Times New Roman" panose="02020603050405020304" pitchFamily="18" charset="0"/>
                    <a:ea typeface="等线" panose="02010600030101010101" pitchFamily="2" charset="-122"/>
                    <a:cs typeface="Times New Roman" panose="02020603050405020304" pitchFamily="18" charset="0"/>
                  </a:rPr>
                  <a:t> </a:t>
                </a:r>
                <a:r>
                  <a:rPr lang="en-US" dirty="0">
                    <a:latin typeface="Times New Roman" panose="02020603050405020304" pitchFamily="18" charset="0"/>
                    <a:ea typeface="等线" panose="02010600030101010101" pitchFamily="2" charset="-122"/>
                    <a:cs typeface="Times New Roman" panose="02020603050405020304" pitchFamily="18" charset="0"/>
                  </a:rPr>
                  <a:t>we predict that s-SNOM images will readily allow us to distinguish categorical material classes by amplitude contrast alone: polariton- resonant materials give exceptionally large signals, metals large signals, semiconductors medium signals, and low-index dielectrics low signals</a:t>
                </a:r>
                <a:endParaRPr lang="en-US"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2050" y="1407939"/>
                <a:ext cx="10980760" cy="1200329"/>
              </a:xfrm>
              <a:prstGeom prst="rect">
                <a:avLst/>
              </a:prstGeom>
              <a:blipFill>
                <a:blip r:embed="rId2"/>
                <a:stretch>
                  <a:fillRect l="-444" t="-3046" r="-500" b="-7107"/>
                </a:stretch>
              </a:blipFill>
            </p:spPr>
            <p:txBody>
              <a:bodyPr/>
              <a:lstStyle/>
              <a:p>
                <a:r>
                  <a:rPr lang="en-US">
                    <a:noFill/>
                  </a:rPr>
                  <a:t> </a:t>
                </a:r>
              </a:p>
            </p:txBody>
          </p:sp>
        </mc:Fallback>
      </mc:AlternateContent>
    </p:spTree>
    <p:extLst>
      <p:ext uri="{BB962C8B-B14F-4D97-AF65-F5344CB8AC3E}">
        <p14:creationId xmlns:p14="http://schemas.microsoft.com/office/powerpoint/2010/main" val="138647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7439" y="147179"/>
            <a:ext cx="10717121" cy="6563641"/>
          </a:xfrm>
          <a:prstGeom prst="rect">
            <a:avLst/>
          </a:prstGeom>
        </p:spPr>
      </p:pic>
    </p:spTree>
    <p:extLst>
      <p:ext uri="{BB962C8B-B14F-4D97-AF65-F5344CB8AC3E}">
        <p14:creationId xmlns:p14="http://schemas.microsoft.com/office/powerpoint/2010/main" val="332228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344" y="324091"/>
            <a:ext cx="3023585" cy="461665"/>
          </a:xfrm>
          <a:prstGeom prst="rect">
            <a:avLst/>
          </a:prstGeom>
          <a:noFill/>
        </p:spPr>
        <p:txBody>
          <a:bodyPr wrap="none" rtlCol="0">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Lightning Rod Model</a:t>
            </a:r>
          </a:p>
        </p:txBody>
      </p:sp>
      <mc:AlternateContent xmlns:mc="http://schemas.openxmlformats.org/markup-compatibility/2006" xmlns:a14="http://schemas.microsoft.com/office/drawing/2010/main">
        <mc:Choice Requires="a14">
          <p:sp>
            <p:nvSpPr>
              <p:cNvPr id="5" name="Rectangle 1"/>
              <p:cNvSpPr>
                <a:spLocks noChangeArrowheads="1"/>
              </p:cNvSpPr>
              <p:nvPr/>
            </p:nvSpPr>
            <p:spPr bwMode="auto">
              <a:xfrm>
                <a:off x="208344" y="1138617"/>
                <a:ext cx="10821797"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 charge distribution on probe                       </a:t>
                </a:r>
                <a:r>
                  <a:rPr kumimoji="0" lang="en-US" altLang="en-US" b="0" i="0" u="none" strike="noStrike" cap="none" normalizeH="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kumimoji="0" lang="en-US" altLang="en-US"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In the </a:t>
                </a:r>
                <a:r>
                  <a:rPr kumimoji="0" lang="en-US" altLang="en-US" b="0" i="0" u="none" strike="noStrike" cap="none" normalizeH="0" baseline="0" dirty="0" err="1">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quasistatic</a:t>
                </a:r>
                <a:r>
                  <a:rPr kumimoji="0" lang="en-US" altLang="en-US"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approximation, the field </a:t>
                </a:r>
                <a14:m>
                  <m:oMath xmlns:m="http://schemas.openxmlformats.org/officeDocument/2006/math">
                    <m:sSub>
                      <m:sSubPr>
                        <m:ctrlPr>
                          <a:rPr kumimoji="0" lang="en-US" altLang="en-US" b="0" i="1" u="none" strike="noStrike" cap="none" normalizeH="0" baseline="0" dirty="0" smtClean="0">
                            <a:ln>
                              <a:noFill/>
                            </a:ln>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en-US" b="0" i="1" u="none" strike="noStrike" cap="none" normalizeH="0" baseline="0" dirty="0" smtClean="0">
                            <a:ln>
                              <a:noFill/>
                            </a:ln>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𝐸</m:t>
                        </m:r>
                      </m:e>
                      <m:sub>
                        <m:r>
                          <a:rPr kumimoji="0" lang="en-US" altLang="en-US" b="0" i="1" u="none" strike="noStrike" cap="none" normalizeH="0" baseline="0" dirty="0" smtClean="0">
                            <a:ln>
                              <a:noFill/>
                            </a:ln>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𝑟𝑎𝑑</m:t>
                        </m:r>
                      </m:sub>
                    </m:sSub>
                  </m:oMath>
                </a14:m>
                <a:r>
                  <a:rPr kumimoji="0" lang="en-US" altLang="en-US"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backscattered from the probe is proportional to its induced dipole moment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5" name="Rectangle 1"/>
              <p:cNvSpPr>
                <a:spLocks noRot="1" noChangeAspect="1" noMove="1" noResize="1" noEditPoints="1" noAdjustHandles="1" noChangeArrowheads="1" noChangeShapeType="1" noTextEdit="1"/>
              </p:cNvSpPr>
              <p:nvPr/>
            </p:nvSpPr>
            <p:spPr bwMode="auto">
              <a:xfrm>
                <a:off x="208344" y="1138617"/>
                <a:ext cx="10821797" cy="646331"/>
              </a:xfrm>
              <a:prstGeom prst="rect">
                <a:avLst/>
              </a:prstGeom>
              <a:blipFill>
                <a:blip r:embed="rId2"/>
                <a:stretch>
                  <a:fillRect l="-451" t="-4717" r="-507" b="-141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p:nvPr/>
        </p:nvPicPr>
        <p:blipFill>
          <a:blip r:embed="rId3"/>
          <a:stretch>
            <a:fillRect/>
          </a:stretch>
        </p:blipFill>
        <p:spPr>
          <a:xfrm>
            <a:off x="3465482" y="1223330"/>
            <a:ext cx="1381125" cy="213995"/>
          </a:xfrm>
          <a:prstGeom prst="rect">
            <a:avLst/>
          </a:prstGeom>
        </p:spPr>
      </p:pic>
      <p:pic>
        <p:nvPicPr>
          <p:cNvPr id="7" name="Picture 6"/>
          <p:cNvPicPr/>
          <p:nvPr/>
        </p:nvPicPr>
        <p:blipFill>
          <a:blip r:embed="rId4"/>
          <a:stretch>
            <a:fillRect/>
          </a:stretch>
        </p:blipFill>
        <p:spPr>
          <a:xfrm>
            <a:off x="4729162" y="1784948"/>
            <a:ext cx="2271713" cy="864870"/>
          </a:xfrm>
          <a:prstGeom prst="rect">
            <a:avLst/>
          </a:prstGeom>
        </p:spPr>
      </p:pic>
      <p:pic>
        <p:nvPicPr>
          <p:cNvPr id="8" name="Picture 7"/>
          <p:cNvPicPr/>
          <p:nvPr/>
        </p:nvPicPr>
        <p:blipFill>
          <a:blip r:embed="rId5"/>
          <a:stretch>
            <a:fillRect/>
          </a:stretch>
        </p:blipFill>
        <p:spPr>
          <a:xfrm>
            <a:off x="409575" y="2924175"/>
            <a:ext cx="628650" cy="328295"/>
          </a:xfrm>
          <a:prstGeom prst="rect">
            <a:avLst/>
          </a:prstGeom>
        </p:spPr>
      </p:pic>
      <p:sp>
        <p:nvSpPr>
          <p:cNvPr id="9" name="Rectangle 2"/>
          <p:cNvSpPr>
            <a:spLocks noChangeArrowheads="1"/>
          </p:cNvSpPr>
          <p:nvPr/>
        </p:nvSpPr>
        <p:spPr bwMode="auto">
          <a:xfrm>
            <a:off x="208344" y="2929304"/>
            <a:ext cx="10821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can be written as the sum of charges induced by the incident field and those differential contributions  induced by reflection of probe-generated near-fields off the proximate sample: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p:nvPr/>
        </p:nvPicPr>
        <p:blipFill>
          <a:blip r:embed="rId6"/>
          <a:stretch>
            <a:fillRect/>
          </a:stretch>
        </p:blipFill>
        <p:spPr>
          <a:xfrm>
            <a:off x="4369592" y="3855121"/>
            <a:ext cx="3145633" cy="762318"/>
          </a:xfrm>
          <a:prstGeom prst="rect">
            <a:avLst/>
          </a:prstGeom>
        </p:spPr>
      </p:pic>
      <p:pic>
        <p:nvPicPr>
          <p:cNvPr id="12" name="Picture 11"/>
          <p:cNvPicPr>
            <a:picLocks noChangeAspect="1"/>
          </p:cNvPicPr>
          <p:nvPr/>
        </p:nvPicPr>
        <p:blipFill>
          <a:blip r:embed="rId7"/>
          <a:stretch>
            <a:fillRect/>
          </a:stretch>
        </p:blipFill>
        <p:spPr>
          <a:xfrm>
            <a:off x="3608457" y="5386105"/>
            <a:ext cx="4667901" cy="1228896"/>
          </a:xfrm>
          <a:prstGeom prst="rect">
            <a:avLst/>
          </a:prstGeom>
        </p:spPr>
      </p:pic>
      <p:sp>
        <p:nvSpPr>
          <p:cNvPr id="13" name="Rectangle 12"/>
          <p:cNvSpPr/>
          <p:nvPr/>
        </p:nvSpPr>
        <p:spPr>
          <a:xfrm>
            <a:off x="379513" y="4719991"/>
            <a:ext cx="10650628" cy="646331"/>
          </a:xfrm>
          <a:prstGeom prst="rect">
            <a:avLst/>
          </a:prstGeom>
        </p:spPr>
        <p:txBody>
          <a:bodyPr wrap="square">
            <a:spAutoFit/>
          </a:bodyPr>
          <a:lstStyle/>
          <a:p>
            <a:pPr algn="just"/>
            <a:r>
              <a:rPr lang="en-US" dirty="0"/>
              <a:t>          </a:t>
            </a:r>
            <a:r>
              <a:rPr lang="en-US" dirty="0">
                <a:latin typeface="Times New Roman" panose="02020603050405020304" pitchFamily="18" charset="0"/>
                <a:cs typeface="Times New Roman" panose="02020603050405020304" pitchFamily="18" charset="0"/>
              </a:rPr>
              <a:t>denotes the induced charge per unit field resulting from incident illumination. Its functional form depends on the nature of the incident field and the probe geometry.</a:t>
            </a:r>
          </a:p>
        </p:txBody>
      </p:sp>
      <p:pic>
        <p:nvPicPr>
          <p:cNvPr id="14" name="Picture 13"/>
          <p:cNvPicPr>
            <a:picLocks noChangeAspect="1"/>
          </p:cNvPicPr>
          <p:nvPr/>
        </p:nvPicPr>
        <p:blipFill>
          <a:blip r:embed="rId8"/>
          <a:stretch>
            <a:fillRect/>
          </a:stretch>
        </p:blipFill>
        <p:spPr>
          <a:xfrm>
            <a:off x="379513" y="4700208"/>
            <a:ext cx="609685" cy="342948"/>
          </a:xfrm>
          <a:prstGeom prst="rect">
            <a:avLst/>
          </a:prstGeom>
        </p:spPr>
      </p:pic>
      <p:sp>
        <p:nvSpPr>
          <p:cNvPr id="15" name="Rectangle 14"/>
          <p:cNvSpPr/>
          <p:nvPr/>
        </p:nvSpPr>
        <p:spPr>
          <a:xfrm>
            <a:off x="5763888" y="5016773"/>
            <a:ext cx="520751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The induced charge elements                   take the form</a:t>
            </a:r>
          </a:p>
        </p:txBody>
      </p:sp>
      <p:pic>
        <p:nvPicPr>
          <p:cNvPr id="17" name="Picture 16"/>
          <p:cNvPicPr>
            <a:picLocks noChangeAspect="1"/>
          </p:cNvPicPr>
          <p:nvPr/>
        </p:nvPicPr>
        <p:blipFill>
          <a:blip r:embed="rId9"/>
          <a:stretch>
            <a:fillRect/>
          </a:stretch>
        </p:blipFill>
        <p:spPr>
          <a:xfrm>
            <a:off x="8585759" y="5101523"/>
            <a:ext cx="943107" cy="323895"/>
          </a:xfrm>
          <a:prstGeom prst="rect">
            <a:avLst/>
          </a:prstGeom>
        </p:spPr>
      </p:pic>
    </p:spTree>
    <p:extLst>
      <p:ext uri="{BB962C8B-B14F-4D97-AF65-F5344CB8AC3E}">
        <p14:creationId xmlns:p14="http://schemas.microsoft.com/office/powerpoint/2010/main" val="394786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 y="293578"/>
            <a:ext cx="3886200" cy="3762502"/>
          </a:xfrm>
          <a:prstGeom prst="rect">
            <a:avLst/>
          </a:prstGeom>
        </p:spPr>
      </p:pic>
      <p:pic>
        <p:nvPicPr>
          <p:cNvPr id="6" name="Picture 5"/>
          <p:cNvPicPr>
            <a:picLocks noChangeAspect="1"/>
          </p:cNvPicPr>
          <p:nvPr/>
        </p:nvPicPr>
        <p:blipFill>
          <a:blip r:embed="rId3"/>
          <a:stretch>
            <a:fillRect/>
          </a:stretch>
        </p:blipFill>
        <p:spPr>
          <a:xfrm>
            <a:off x="5835820" y="1780794"/>
            <a:ext cx="1592281" cy="288710"/>
          </a:xfrm>
          <a:prstGeom prst="rect">
            <a:avLst/>
          </a:prstGeom>
        </p:spPr>
      </p:pic>
      <p:sp>
        <p:nvSpPr>
          <p:cNvPr id="7" name="Rectangle 6"/>
          <p:cNvSpPr/>
          <p:nvPr/>
        </p:nvSpPr>
        <p:spPr>
          <a:xfrm>
            <a:off x="4198339" y="1746339"/>
            <a:ext cx="7717435"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Charge elements                             on the probe form rings with radii         along its surface.</a:t>
            </a:r>
          </a:p>
        </p:txBody>
      </p:sp>
      <p:pic>
        <p:nvPicPr>
          <p:cNvPr id="8" name="Picture 7"/>
          <p:cNvPicPr>
            <a:picLocks noChangeAspect="1"/>
          </p:cNvPicPr>
          <p:nvPr/>
        </p:nvPicPr>
        <p:blipFill>
          <a:blip r:embed="rId4"/>
          <a:stretch>
            <a:fillRect/>
          </a:stretch>
        </p:blipFill>
        <p:spPr>
          <a:xfrm>
            <a:off x="10901336" y="1745609"/>
            <a:ext cx="371527" cy="323895"/>
          </a:xfrm>
          <a:prstGeom prst="rect">
            <a:avLst/>
          </a:prstGeom>
        </p:spPr>
      </p:pic>
      <p:pic>
        <p:nvPicPr>
          <p:cNvPr id="9" name="Picture 8"/>
          <p:cNvPicPr>
            <a:picLocks noChangeAspect="1"/>
          </p:cNvPicPr>
          <p:nvPr/>
        </p:nvPicPr>
        <p:blipFill>
          <a:blip r:embed="rId5"/>
          <a:stretch>
            <a:fillRect/>
          </a:stretch>
        </p:blipFill>
        <p:spPr>
          <a:xfrm>
            <a:off x="5016556" y="3346331"/>
            <a:ext cx="819264" cy="352474"/>
          </a:xfrm>
          <a:prstGeom prst="rect">
            <a:avLst/>
          </a:prstGeom>
        </p:spPr>
      </p:pic>
      <p:pic>
        <p:nvPicPr>
          <p:cNvPr id="11" name="Picture 10"/>
          <p:cNvPicPr>
            <a:picLocks noChangeAspect="1"/>
          </p:cNvPicPr>
          <p:nvPr/>
        </p:nvPicPr>
        <p:blipFill>
          <a:blip r:embed="rId6"/>
          <a:stretch>
            <a:fillRect/>
          </a:stretch>
        </p:blipFill>
        <p:spPr>
          <a:xfrm>
            <a:off x="3343181" y="438549"/>
            <a:ext cx="676369" cy="676369"/>
          </a:xfrm>
          <a:prstGeom prst="rect">
            <a:avLst/>
          </a:prstGeom>
        </p:spPr>
      </p:pic>
      <p:pic>
        <p:nvPicPr>
          <p:cNvPr id="12" name="Picture 11"/>
          <p:cNvPicPr>
            <a:picLocks noChangeAspect="1"/>
          </p:cNvPicPr>
          <p:nvPr/>
        </p:nvPicPr>
        <p:blipFill>
          <a:blip r:embed="rId7"/>
          <a:stretch>
            <a:fillRect/>
          </a:stretch>
        </p:blipFill>
        <p:spPr>
          <a:xfrm>
            <a:off x="5835820" y="3308424"/>
            <a:ext cx="1143160" cy="362001"/>
          </a:xfrm>
          <a:prstGeom prst="rect">
            <a:avLst/>
          </a:prstGeom>
        </p:spPr>
      </p:pic>
      <p:pic>
        <p:nvPicPr>
          <p:cNvPr id="13" name="Picture 12"/>
          <p:cNvPicPr>
            <a:picLocks noChangeAspect="1"/>
          </p:cNvPicPr>
          <p:nvPr/>
        </p:nvPicPr>
        <p:blipFill>
          <a:blip r:embed="rId8"/>
          <a:stretch>
            <a:fillRect/>
          </a:stretch>
        </p:blipFill>
        <p:spPr>
          <a:xfrm>
            <a:off x="5016556" y="3891820"/>
            <a:ext cx="2143424" cy="342948"/>
          </a:xfrm>
          <a:prstGeom prst="rect">
            <a:avLst/>
          </a:prstGeom>
        </p:spPr>
      </p:pic>
      <p:pic>
        <p:nvPicPr>
          <p:cNvPr id="14" name="Picture 13"/>
          <p:cNvPicPr>
            <a:picLocks noChangeAspect="1"/>
          </p:cNvPicPr>
          <p:nvPr/>
        </p:nvPicPr>
        <p:blipFill>
          <a:blip r:embed="rId9"/>
          <a:stretch>
            <a:fillRect/>
          </a:stretch>
        </p:blipFill>
        <p:spPr>
          <a:xfrm>
            <a:off x="4662197" y="4489704"/>
            <a:ext cx="4163006" cy="581106"/>
          </a:xfrm>
          <a:prstGeom prst="rect">
            <a:avLst/>
          </a:prstGeom>
        </p:spPr>
      </p:pic>
      <p:pic>
        <p:nvPicPr>
          <p:cNvPr id="15" name="Picture 14"/>
          <p:cNvPicPr>
            <a:picLocks noChangeAspect="1"/>
          </p:cNvPicPr>
          <p:nvPr/>
        </p:nvPicPr>
        <p:blipFill>
          <a:blip r:embed="rId10"/>
          <a:stretch>
            <a:fillRect/>
          </a:stretch>
        </p:blipFill>
        <p:spPr>
          <a:xfrm>
            <a:off x="4773634" y="5244688"/>
            <a:ext cx="2629267" cy="562053"/>
          </a:xfrm>
          <a:prstGeom prst="rect">
            <a:avLst/>
          </a:prstGeom>
        </p:spPr>
      </p:pic>
      <p:pic>
        <p:nvPicPr>
          <p:cNvPr id="16" name="Picture 15"/>
          <p:cNvPicPr>
            <a:picLocks noChangeAspect="1"/>
          </p:cNvPicPr>
          <p:nvPr/>
        </p:nvPicPr>
        <p:blipFill>
          <a:blip r:embed="rId11"/>
          <a:stretch>
            <a:fillRect/>
          </a:stretch>
        </p:blipFill>
        <p:spPr>
          <a:xfrm>
            <a:off x="4298009" y="174382"/>
            <a:ext cx="4667901" cy="1228896"/>
          </a:xfrm>
          <a:prstGeom prst="rect">
            <a:avLst/>
          </a:prstGeom>
        </p:spPr>
      </p:pic>
      <p:pic>
        <p:nvPicPr>
          <p:cNvPr id="17" name="Picture 16"/>
          <p:cNvPicPr>
            <a:picLocks noChangeAspect="1"/>
          </p:cNvPicPr>
          <p:nvPr/>
        </p:nvPicPr>
        <p:blipFill>
          <a:blip r:embed="rId12"/>
          <a:stretch>
            <a:fillRect/>
          </a:stretch>
        </p:blipFill>
        <p:spPr>
          <a:xfrm>
            <a:off x="4981329" y="5980619"/>
            <a:ext cx="1762371" cy="304843"/>
          </a:xfrm>
          <a:prstGeom prst="rect">
            <a:avLst/>
          </a:prstGeom>
        </p:spPr>
      </p:pic>
      <p:sp>
        <p:nvSpPr>
          <p:cNvPr id="18" name="Rectangle 17"/>
          <p:cNvSpPr/>
          <p:nvPr/>
        </p:nvSpPr>
        <p:spPr>
          <a:xfrm>
            <a:off x="4198339" y="2495913"/>
            <a:ext cx="7853336"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Each ring emits a distribution of axisymmetric p-polarized evanescent fields whose Fourier components are weighted by</a:t>
            </a:r>
          </a:p>
        </p:txBody>
      </p:sp>
      <p:sp>
        <p:nvSpPr>
          <p:cNvPr id="19" name="Rectangle 18"/>
          <p:cNvSpPr/>
          <p:nvPr/>
        </p:nvSpPr>
        <p:spPr>
          <a:xfrm>
            <a:off x="2205479" y="5323954"/>
            <a:ext cx="2656689" cy="369332"/>
          </a:xfrm>
          <a:prstGeom prst="rect">
            <a:avLst/>
          </a:prstGeom>
        </p:spPr>
        <p:txBody>
          <a:bodyPr wrap="none">
            <a:spAutoFit/>
          </a:bodyPr>
          <a:lstStyle/>
          <a:p>
            <a:r>
              <a:rPr lang="en-US" dirty="0"/>
              <a:t>Sample response function</a:t>
            </a:r>
          </a:p>
        </p:txBody>
      </p:sp>
    </p:spTree>
    <p:extLst>
      <p:ext uri="{BB962C8B-B14F-4D97-AF65-F5344CB8AC3E}">
        <p14:creationId xmlns:p14="http://schemas.microsoft.com/office/powerpoint/2010/main" val="265036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255" y="295002"/>
            <a:ext cx="4934639" cy="3905795"/>
          </a:xfrm>
          <a:prstGeom prst="rect">
            <a:avLst/>
          </a:prstGeom>
        </p:spPr>
      </p:pic>
      <p:sp>
        <p:nvSpPr>
          <p:cNvPr id="5" name="Rectangle 4"/>
          <p:cNvSpPr/>
          <p:nvPr/>
        </p:nvSpPr>
        <p:spPr>
          <a:xfrm>
            <a:off x="497746" y="4451863"/>
            <a:ext cx="6096000" cy="954107"/>
          </a:xfrm>
          <a:prstGeom prst="rect">
            <a:avLst/>
          </a:prstGeom>
        </p:spPr>
        <p:txBody>
          <a:bodyPr>
            <a:spAutoFit/>
          </a:bodyPr>
          <a:lstStyle/>
          <a:p>
            <a:pPr algn="just"/>
            <a:r>
              <a:rPr lang="en-US" sz="1400" i="1" dirty="0">
                <a:latin typeface="Times New Roman" panose="02020603050405020304" pitchFamily="18" charset="0"/>
                <a:cs typeface="Times New Roman" panose="02020603050405020304" pitchFamily="18" charset="0"/>
              </a:rPr>
              <a:t>Probe response function         computed by the boundary element method for evanescent fields    of increasing momenta q. Dashed curves indicate the geometric profile of the probe, and surface charge distribution profiles are normalized by their minimum values for viewing purposes.</a:t>
            </a:r>
          </a:p>
        </p:txBody>
      </p:sp>
      <p:pic>
        <p:nvPicPr>
          <p:cNvPr id="6" name="Picture 5"/>
          <p:cNvPicPr>
            <a:picLocks noChangeAspect="1"/>
          </p:cNvPicPr>
          <p:nvPr/>
        </p:nvPicPr>
        <p:blipFill>
          <a:blip r:embed="rId3"/>
          <a:stretch>
            <a:fillRect/>
          </a:stretch>
        </p:blipFill>
        <p:spPr>
          <a:xfrm>
            <a:off x="2455790" y="4451863"/>
            <a:ext cx="547470" cy="218988"/>
          </a:xfrm>
          <a:prstGeom prst="rect">
            <a:avLst/>
          </a:prstGeom>
        </p:spPr>
      </p:pic>
      <p:pic>
        <p:nvPicPr>
          <p:cNvPr id="7" name="Picture 6"/>
          <p:cNvPicPr>
            <a:picLocks noChangeAspect="1"/>
          </p:cNvPicPr>
          <p:nvPr/>
        </p:nvPicPr>
        <p:blipFill>
          <a:blip r:embed="rId4"/>
          <a:stretch>
            <a:fillRect/>
          </a:stretch>
        </p:blipFill>
        <p:spPr>
          <a:xfrm>
            <a:off x="1979016" y="4670851"/>
            <a:ext cx="240317" cy="286830"/>
          </a:xfrm>
          <a:prstGeom prst="rect">
            <a:avLst/>
          </a:prstGeom>
        </p:spPr>
      </p:pic>
      <p:sp>
        <p:nvSpPr>
          <p:cNvPr id="8" name="Rectangle 7"/>
          <p:cNvSpPr/>
          <p:nvPr/>
        </p:nvSpPr>
        <p:spPr>
          <a:xfrm>
            <a:off x="6026092" y="391602"/>
            <a:ext cx="6096000" cy="923330"/>
          </a:xfrm>
          <a:prstGeom prst="rect">
            <a:avLst/>
          </a:prstGeom>
        </p:spPr>
        <p:txBody>
          <a:bodyPr>
            <a:spAutoFit/>
          </a:bodyPr>
          <a:lstStyle/>
          <a:p>
            <a:pPr algn="just"/>
            <a:r>
              <a:rPr lang="en-US" dirty="0"/>
              <a:t>Induced charge densities can be precomputed for an axisymmetric probe of arbitrary geometry using a simple boundary element method.</a:t>
            </a:r>
          </a:p>
        </p:txBody>
      </p:sp>
      <mc:AlternateContent xmlns:mc="http://schemas.openxmlformats.org/markup-compatibility/2006" xmlns:a14="http://schemas.microsoft.com/office/drawing/2010/main">
        <mc:Choice Requires="a14">
          <p:sp>
            <p:nvSpPr>
              <p:cNvPr id="9" name="Rectangle 8"/>
              <p:cNvSpPr/>
              <p:nvPr/>
            </p:nvSpPr>
            <p:spPr>
              <a:xfrm>
                <a:off x="6026092" y="1902130"/>
                <a:ext cx="6096000" cy="981423"/>
              </a:xfrm>
              <a:prstGeom prst="rect">
                <a:avLst/>
              </a:prstGeom>
            </p:spPr>
            <p:txBody>
              <a:bodyPr>
                <a:spAutoFit/>
              </a:bodyPr>
              <a:lstStyle/>
              <a:p>
                <a:pPr>
                  <a:lnSpc>
                    <a:spcPct val="107000"/>
                  </a:lnSpc>
                  <a:spcAft>
                    <a:spcPts val="800"/>
                  </a:spcAft>
                </a:pPr>
                <a:r>
                  <a:rPr lang="en-US" dirty="0">
                    <a:latin typeface="Times New Roman" panose="02020603050405020304" pitchFamily="18" charset="0"/>
                    <a:ea typeface="等线" panose="02010600030101010101" pitchFamily="2" charset="-122"/>
                    <a:cs typeface="Times New Roman" panose="02020603050405020304" pitchFamily="18" charset="0"/>
                  </a:rPr>
                  <a:t>The density of charge dramatically accumulating at the probe apex —the celebrated lightning rod effect—increases roughly as </a:t>
                </a:r>
                <a14:m>
                  <m:oMath xmlns:m="http://schemas.openxmlformats.org/officeDocument/2006/math">
                    <m:r>
                      <a:rPr lang="en-US" i="1">
                        <a:latin typeface="Cambria Math" panose="02040503050406030204" pitchFamily="18" charset="0"/>
                        <a:ea typeface="等线" panose="02010600030101010101" pitchFamily="2" charset="-122"/>
                        <a:cs typeface="Times New Roman" panose="02020603050405020304" pitchFamily="18" charset="0"/>
                      </a:rPr>
                      <m:t>1/</m:t>
                    </m:r>
                    <m:r>
                      <a:rPr lang="en-US" i="1">
                        <a:latin typeface="Cambria Math" panose="02040503050406030204" pitchFamily="18" charset="0"/>
                        <a:ea typeface="等线" panose="02010600030101010101" pitchFamily="2" charset="-122"/>
                        <a:cs typeface="Times New Roman" panose="02020603050405020304" pitchFamily="18" charset="0"/>
                      </a:rPr>
                      <m:t>𝑞</m:t>
                    </m:r>
                  </m:oMath>
                </a14:m>
                <a:r>
                  <a:rPr lang="en-US" dirty="0">
                    <a:latin typeface="Times New Roman" panose="02020603050405020304" pitchFamily="18" charset="0"/>
                    <a:ea typeface="等线" panose="02010600030101010101" pitchFamily="2" charset="-122"/>
                    <a:cs typeface="Times New Roman" panose="02020603050405020304" pitchFamily="18" charset="0"/>
                  </a:rPr>
                  <a:t>.</a:t>
                </a:r>
                <a:endParaRPr lang="en-US" sz="1400" dirty="0">
                  <a:effectLst/>
                  <a:latin typeface="Calibri" panose="020F0502020204030204" pitchFamily="34" charset="0"/>
                  <a:ea typeface="等线" panose="02010600030101010101" pitchFamily="2" charset="-122"/>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026092" y="1902130"/>
                <a:ext cx="6096000" cy="981423"/>
              </a:xfrm>
              <a:prstGeom prst="rect">
                <a:avLst/>
              </a:prstGeom>
              <a:blipFill>
                <a:blip r:embed="rId5"/>
                <a:stretch>
                  <a:fillRect l="-900" t="-3106" r="-1400" b="-6832"/>
                </a:stretch>
              </a:blipFill>
            </p:spPr>
            <p:txBody>
              <a:bodyPr/>
              <a:lstStyle/>
              <a:p>
                <a:r>
                  <a:rPr lang="en-US">
                    <a:noFill/>
                  </a:rPr>
                  <a:t> </a:t>
                </a:r>
              </a:p>
            </p:txBody>
          </p:sp>
        </mc:Fallback>
      </mc:AlternateContent>
    </p:spTree>
    <p:extLst>
      <p:ext uri="{BB962C8B-B14F-4D97-AF65-F5344CB8AC3E}">
        <p14:creationId xmlns:p14="http://schemas.microsoft.com/office/powerpoint/2010/main" val="1019054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4252" y="523832"/>
            <a:ext cx="5877745" cy="609685"/>
          </a:xfrm>
          <a:prstGeom prst="rect">
            <a:avLst/>
          </a:prstGeom>
        </p:spPr>
      </p:pic>
      <p:pic>
        <p:nvPicPr>
          <p:cNvPr id="5" name="Picture 4"/>
          <p:cNvPicPr>
            <a:picLocks noChangeAspect="1"/>
          </p:cNvPicPr>
          <p:nvPr/>
        </p:nvPicPr>
        <p:blipFill>
          <a:blip r:embed="rId3"/>
          <a:stretch>
            <a:fillRect/>
          </a:stretch>
        </p:blipFill>
        <p:spPr>
          <a:xfrm>
            <a:off x="3014252" y="1290549"/>
            <a:ext cx="5096586" cy="1267002"/>
          </a:xfrm>
          <a:prstGeom prst="rect">
            <a:avLst/>
          </a:prstGeom>
        </p:spPr>
      </p:pic>
      <p:pic>
        <p:nvPicPr>
          <p:cNvPr id="6" name="Picture 5"/>
          <p:cNvPicPr>
            <a:picLocks noChangeAspect="1"/>
          </p:cNvPicPr>
          <p:nvPr/>
        </p:nvPicPr>
        <p:blipFill>
          <a:blip r:embed="rId4"/>
          <a:stretch>
            <a:fillRect/>
          </a:stretch>
        </p:blipFill>
        <p:spPr>
          <a:xfrm>
            <a:off x="3119041" y="2714583"/>
            <a:ext cx="5772956" cy="743054"/>
          </a:xfrm>
          <a:prstGeom prst="rect">
            <a:avLst/>
          </a:prstGeom>
        </p:spPr>
      </p:pic>
      <p:sp>
        <p:nvSpPr>
          <p:cNvPr id="7" name="Rectangle 6"/>
          <p:cNvSpPr/>
          <p:nvPr/>
        </p:nvSpPr>
        <p:spPr>
          <a:xfrm>
            <a:off x="816527" y="3953951"/>
            <a:ext cx="10407943"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This resembles the </a:t>
            </a:r>
            <a:r>
              <a:rPr lang="en-US" dirty="0" err="1">
                <a:latin typeface="Times New Roman" panose="02020603050405020304" pitchFamily="18" charset="0"/>
                <a:cs typeface="Times New Roman" panose="02020603050405020304" pitchFamily="18" charset="0"/>
              </a:rPr>
              <a:t>Lippman</a:t>
            </a:r>
            <a:r>
              <a:rPr lang="en-US" dirty="0">
                <a:latin typeface="Times New Roman" panose="02020603050405020304" pitchFamily="18" charset="0"/>
                <a:cs typeface="Times New Roman" panose="02020603050405020304" pitchFamily="18" charset="0"/>
              </a:rPr>
              <a:t>-Schwinger equation of scattering theory, wherein            and             here play the role of in- and out-going “scattering states.”</a:t>
            </a:r>
          </a:p>
        </p:txBody>
      </p:sp>
      <p:pic>
        <p:nvPicPr>
          <p:cNvPr id="8" name="Picture 7"/>
          <p:cNvPicPr>
            <a:picLocks noChangeAspect="1"/>
          </p:cNvPicPr>
          <p:nvPr/>
        </p:nvPicPr>
        <p:blipFill>
          <a:blip r:embed="rId5"/>
          <a:stretch>
            <a:fillRect/>
          </a:stretch>
        </p:blipFill>
        <p:spPr>
          <a:xfrm>
            <a:off x="8187038" y="3953951"/>
            <a:ext cx="528337" cy="419314"/>
          </a:xfrm>
          <a:prstGeom prst="rect">
            <a:avLst/>
          </a:prstGeom>
        </p:spPr>
      </p:pic>
      <p:pic>
        <p:nvPicPr>
          <p:cNvPr id="9" name="Picture 8"/>
          <p:cNvPicPr>
            <a:picLocks noChangeAspect="1"/>
          </p:cNvPicPr>
          <p:nvPr/>
        </p:nvPicPr>
        <p:blipFill>
          <a:blip r:embed="rId6"/>
          <a:stretch>
            <a:fillRect/>
          </a:stretch>
        </p:blipFill>
        <p:spPr>
          <a:xfrm>
            <a:off x="9144000" y="3905392"/>
            <a:ext cx="626936" cy="431527"/>
          </a:xfrm>
          <a:prstGeom prst="rect">
            <a:avLst/>
          </a:prstGeom>
        </p:spPr>
      </p:pic>
      <p:sp>
        <p:nvSpPr>
          <p:cNvPr id="10" name="Rectangle 9"/>
          <p:cNvSpPr/>
          <p:nvPr/>
        </p:nvSpPr>
        <p:spPr>
          <a:xfrm>
            <a:off x="816526" y="4783309"/>
            <a:ext cx="10407943"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Provided knowledge of the probe response functions          and            above equation is soluble by traditional methods after discretizing q to a set of Gauss-Legendre nodes        .</a:t>
            </a:r>
          </a:p>
        </p:txBody>
      </p:sp>
      <p:pic>
        <p:nvPicPr>
          <p:cNvPr id="11" name="Picture 10"/>
          <p:cNvPicPr>
            <a:picLocks noChangeAspect="1"/>
          </p:cNvPicPr>
          <p:nvPr/>
        </p:nvPicPr>
        <p:blipFill>
          <a:blip r:embed="rId7"/>
          <a:stretch>
            <a:fillRect/>
          </a:stretch>
        </p:blipFill>
        <p:spPr>
          <a:xfrm>
            <a:off x="5815660" y="4854037"/>
            <a:ext cx="445807" cy="273428"/>
          </a:xfrm>
          <a:prstGeom prst="rect">
            <a:avLst/>
          </a:prstGeom>
        </p:spPr>
      </p:pic>
      <p:pic>
        <p:nvPicPr>
          <p:cNvPr id="12" name="Picture 11"/>
          <p:cNvPicPr>
            <a:picLocks noChangeAspect="1"/>
          </p:cNvPicPr>
          <p:nvPr/>
        </p:nvPicPr>
        <p:blipFill>
          <a:blip r:embed="rId8"/>
          <a:stretch>
            <a:fillRect/>
          </a:stretch>
        </p:blipFill>
        <p:spPr>
          <a:xfrm>
            <a:off x="6801693" y="4779012"/>
            <a:ext cx="548384" cy="414993"/>
          </a:xfrm>
          <a:prstGeom prst="rect">
            <a:avLst/>
          </a:prstGeom>
        </p:spPr>
      </p:pic>
      <p:pic>
        <p:nvPicPr>
          <p:cNvPr id="13" name="Picture 12"/>
          <p:cNvPicPr>
            <a:picLocks noChangeAspect="1"/>
          </p:cNvPicPr>
          <p:nvPr/>
        </p:nvPicPr>
        <p:blipFill>
          <a:blip r:embed="rId9"/>
          <a:stretch>
            <a:fillRect/>
          </a:stretch>
        </p:blipFill>
        <p:spPr>
          <a:xfrm>
            <a:off x="6556742" y="5106474"/>
            <a:ext cx="428685" cy="304843"/>
          </a:xfrm>
          <a:prstGeom prst="rect">
            <a:avLst/>
          </a:prstGeom>
        </p:spPr>
      </p:pic>
      <p:sp>
        <p:nvSpPr>
          <p:cNvPr id="14" name="Rectangle 13"/>
          <p:cNvSpPr/>
          <p:nvPr/>
        </p:nvSpPr>
        <p:spPr>
          <a:xfrm>
            <a:off x="801547" y="5493942"/>
            <a:ext cx="1040794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Only a finite range of momenta                           need be considered in practice, since                               drop precipitously in magnitude above a cutoff momentum s ∼ 1/a, with a the smallest length scale relevant to the probe geometry, in this case the radius of curvature at the probe apex.</a:t>
            </a:r>
          </a:p>
        </p:txBody>
      </p:sp>
      <p:pic>
        <p:nvPicPr>
          <p:cNvPr id="15" name="Picture 14"/>
          <p:cNvPicPr>
            <a:picLocks noChangeAspect="1"/>
          </p:cNvPicPr>
          <p:nvPr/>
        </p:nvPicPr>
        <p:blipFill>
          <a:blip r:embed="rId10"/>
          <a:stretch>
            <a:fillRect/>
          </a:stretch>
        </p:blipFill>
        <p:spPr>
          <a:xfrm>
            <a:off x="3846469" y="5505908"/>
            <a:ext cx="1390844" cy="323895"/>
          </a:xfrm>
          <a:prstGeom prst="rect">
            <a:avLst/>
          </a:prstGeom>
        </p:spPr>
      </p:pic>
      <p:pic>
        <p:nvPicPr>
          <p:cNvPr id="16" name="Picture 15"/>
          <p:cNvPicPr>
            <a:picLocks noChangeAspect="1"/>
          </p:cNvPicPr>
          <p:nvPr/>
        </p:nvPicPr>
        <p:blipFill>
          <a:blip r:embed="rId11"/>
          <a:stretch>
            <a:fillRect/>
          </a:stretch>
        </p:blipFill>
        <p:spPr>
          <a:xfrm>
            <a:off x="3897636" y="5775147"/>
            <a:ext cx="352474" cy="66684"/>
          </a:xfrm>
          <a:prstGeom prst="rect">
            <a:avLst/>
          </a:prstGeom>
        </p:spPr>
      </p:pic>
      <p:pic>
        <p:nvPicPr>
          <p:cNvPr id="17" name="Picture 16"/>
          <p:cNvPicPr>
            <a:picLocks noChangeAspect="1"/>
          </p:cNvPicPr>
          <p:nvPr/>
        </p:nvPicPr>
        <p:blipFill>
          <a:blip r:embed="rId12"/>
          <a:stretch>
            <a:fillRect/>
          </a:stretch>
        </p:blipFill>
        <p:spPr>
          <a:xfrm>
            <a:off x="8715375" y="5522602"/>
            <a:ext cx="1629747" cy="319229"/>
          </a:xfrm>
          <a:prstGeom prst="rect">
            <a:avLst/>
          </a:prstGeom>
        </p:spPr>
      </p:pic>
    </p:spTree>
    <p:extLst>
      <p:ext uri="{BB962C8B-B14F-4D97-AF65-F5344CB8AC3E}">
        <p14:creationId xmlns:p14="http://schemas.microsoft.com/office/powerpoint/2010/main" val="173449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i="1" dirty="0">
                <a:latin typeface="Times New Roman" panose="02020603050405020304" pitchFamily="18" charset="0"/>
                <a:cs typeface="Times New Roman" panose="02020603050405020304" pitchFamily="18" charset="0"/>
              </a:rPr>
              <a:t>There is only one excuse for a speaker's asking the attention of his audience: he must have either truth or entertainment for them.</a:t>
            </a:r>
          </a:p>
        </p:txBody>
      </p:sp>
      <p:sp>
        <p:nvSpPr>
          <p:cNvPr id="4" name="TextBox 3"/>
          <p:cNvSpPr txBox="1"/>
          <p:nvPr/>
        </p:nvSpPr>
        <p:spPr>
          <a:xfrm>
            <a:off x="6513352" y="2923330"/>
            <a:ext cx="5633273"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D</a:t>
            </a:r>
            <a:r>
              <a:rPr lang="en-US" altLang="zh-CN" sz="2400" i="1" dirty="0">
                <a:latin typeface="Times New Roman" panose="02020603050405020304" pitchFamily="18" charset="0"/>
                <a:cs typeface="Times New Roman" panose="02020603050405020304" pitchFamily="18" charset="0"/>
              </a:rPr>
              <a:t>ale Carnegie, Public Speaking for Success</a:t>
            </a:r>
            <a:endParaRPr lang="en-US" sz="24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661755" y="3610401"/>
            <a:ext cx="2819794" cy="2791215"/>
          </a:xfrm>
          <a:prstGeom prst="rect">
            <a:avLst/>
          </a:prstGeom>
        </p:spPr>
      </p:pic>
    </p:spTree>
    <p:extLst>
      <p:ext uri="{BB962C8B-B14F-4D97-AF65-F5344CB8AC3E}">
        <p14:creationId xmlns:p14="http://schemas.microsoft.com/office/powerpoint/2010/main" val="13472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1334" y="929235"/>
            <a:ext cx="2238687" cy="905001"/>
          </a:xfrm>
          <a:prstGeom prst="rect">
            <a:avLst/>
          </a:prstGeom>
        </p:spPr>
      </p:pic>
      <p:sp>
        <p:nvSpPr>
          <p:cNvPr id="5" name="Rectangle 4"/>
          <p:cNvSpPr/>
          <p:nvPr/>
        </p:nvSpPr>
        <p:spPr>
          <a:xfrm>
            <a:off x="1111566" y="408856"/>
            <a:ext cx="3875869" cy="369332"/>
          </a:xfrm>
          <a:prstGeom prst="rect">
            <a:avLst/>
          </a:prstGeom>
        </p:spPr>
        <p:txBody>
          <a:bodyPr wrap="none">
            <a:spAutoFit/>
          </a:bodyPr>
          <a:lstStyle/>
          <a:p>
            <a:r>
              <a:rPr lang="en-US" dirty="0"/>
              <a:t>The momentum-space solution is then</a:t>
            </a:r>
          </a:p>
        </p:txBody>
      </p:sp>
      <p:pic>
        <p:nvPicPr>
          <p:cNvPr id="7" name="Picture 6"/>
          <p:cNvPicPr>
            <a:picLocks noChangeAspect="1"/>
          </p:cNvPicPr>
          <p:nvPr/>
        </p:nvPicPr>
        <p:blipFill>
          <a:blip r:embed="rId3"/>
          <a:stretch>
            <a:fillRect/>
          </a:stretch>
        </p:blipFill>
        <p:spPr>
          <a:xfrm>
            <a:off x="3442283" y="2599315"/>
            <a:ext cx="5134692" cy="600159"/>
          </a:xfrm>
          <a:prstGeom prst="rect">
            <a:avLst/>
          </a:prstGeom>
        </p:spPr>
      </p:pic>
      <p:sp>
        <p:nvSpPr>
          <p:cNvPr id="8" name="Rectangle 7"/>
          <p:cNvSpPr/>
          <p:nvPr/>
        </p:nvSpPr>
        <p:spPr>
          <a:xfrm>
            <a:off x="1409354" y="2136751"/>
            <a:ext cx="5593454" cy="369332"/>
          </a:xfrm>
          <a:prstGeom prst="rect">
            <a:avLst/>
          </a:prstGeom>
        </p:spPr>
        <p:txBody>
          <a:bodyPr wrap="none">
            <a:spAutoFit/>
          </a:bodyPr>
          <a:lstStyle/>
          <a:p>
            <a:r>
              <a:rPr lang="en-US" dirty="0"/>
              <a:t>is the identity operator, and other matrices are defined as</a:t>
            </a:r>
          </a:p>
        </p:txBody>
      </p:sp>
      <p:pic>
        <p:nvPicPr>
          <p:cNvPr id="9" name="Picture 8"/>
          <p:cNvPicPr>
            <a:picLocks noChangeAspect="1"/>
          </p:cNvPicPr>
          <p:nvPr/>
        </p:nvPicPr>
        <p:blipFill>
          <a:blip r:embed="rId4"/>
          <a:stretch>
            <a:fillRect/>
          </a:stretch>
        </p:blipFill>
        <p:spPr>
          <a:xfrm>
            <a:off x="1228354" y="2195381"/>
            <a:ext cx="181000" cy="333422"/>
          </a:xfrm>
          <a:prstGeom prst="rect">
            <a:avLst/>
          </a:prstGeom>
        </p:spPr>
      </p:pic>
      <p:sp>
        <p:nvSpPr>
          <p:cNvPr id="10" name="Rectangle 9"/>
          <p:cNvSpPr/>
          <p:nvPr/>
        </p:nvSpPr>
        <p:spPr>
          <a:xfrm>
            <a:off x="1228354" y="3299665"/>
            <a:ext cx="6096000" cy="369332"/>
          </a:xfrm>
          <a:prstGeom prst="rect">
            <a:avLst/>
          </a:prstGeom>
        </p:spPr>
        <p:txBody>
          <a:bodyPr>
            <a:spAutoFit/>
          </a:bodyPr>
          <a:lstStyle/>
          <a:p>
            <a:r>
              <a:rPr lang="en-US" dirty="0"/>
              <a:t>Finally, this implies </a:t>
            </a:r>
          </a:p>
        </p:txBody>
      </p:sp>
      <p:pic>
        <p:nvPicPr>
          <p:cNvPr id="11" name="Picture 10"/>
          <p:cNvPicPr>
            <a:picLocks noChangeAspect="1"/>
          </p:cNvPicPr>
          <p:nvPr/>
        </p:nvPicPr>
        <p:blipFill>
          <a:blip r:embed="rId5"/>
          <a:stretch>
            <a:fillRect/>
          </a:stretch>
        </p:blipFill>
        <p:spPr>
          <a:xfrm>
            <a:off x="4071021" y="3668997"/>
            <a:ext cx="3877216" cy="876422"/>
          </a:xfrm>
          <a:prstGeom prst="rect">
            <a:avLst/>
          </a:prstGeom>
        </p:spPr>
      </p:pic>
      <p:sp>
        <p:nvSpPr>
          <p:cNvPr id="12" name="Rectangle 11"/>
          <p:cNvSpPr/>
          <p:nvPr/>
        </p:nvSpPr>
        <p:spPr>
          <a:xfrm>
            <a:off x="1111566" y="4552094"/>
            <a:ext cx="9928346" cy="923330"/>
          </a:xfrm>
          <a:prstGeom prst="rect">
            <a:avLst/>
          </a:prstGeom>
        </p:spPr>
        <p:txBody>
          <a:bodyPr wrap="square">
            <a:spAutoFit/>
          </a:bodyPr>
          <a:lstStyle/>
          <a:p>
            <a:pPr algn="just"/>
            <a:r>
              <a:rPr lang="en-US" dirty="0"/>
              <a:t>Note that dependence on both the tip-sample distance d and the local optical properties of the sample enter these expressions through     , whereas geometric properties of the probe enter separately through    sd.</a:t>
            </a:r>
          </a:p>
        </p:txBody>
      </p:sp>
      <p:pic>
        <p:nvPicPr>
          <p:cNvPr id="13" name="Picture 12"/>
          <p:cNvPicPr>
            <a:picLocks noChangeAspect="1"/>
          </p:cNvPicPr>
          <p:nvPr/>
        </p:nvPicPr>
        <p:blipFill>
          <a:blip r:embed="rId6"/>
          <a:stretch>
            <a:fillRect/>
          </a:stretch>
        </p:blipFill>
        <p:spPr>
          <a:xfrm>
            <a:off x="4276354" y="4903143"/>
            <a:ext cx="238158" cy="342948"/>
          </a:xfrm>
          <a:prstGeom prst="rect">
            <a:avLst/>
          </a:prstGeom>
        </p:spPr>
      </p:pic>
      <p:pic>
        <p:nvPicPr>
          <p:cNvPr id="14" name="Picture 13"/>
          <p:cNvPicPr>
            <a:picLocks noChangeAspect="1"/>
          </p:cNvPicPr>
          <p:nvPr/>
        </p:nvPicPr>
        <p:blipFill>
          <a:blip r:embed="rId7"/>
          <a:stretch>
            <a:fillRect/>
          </a:stretch>
        </p:blipFill>
        <p:spPr>
          <a:xfrm>
            <a:off x="1194654" y="5196309"/>
            <a:ext cx="209579" cy="285790"/>
          </a:xfrm>
          <a:prstGeom prst="rect">
            <a:avLst/>
          </a:prstGeom>
        </p:spPr>
      </p:pic>
    </p:spTree>
    <p:extLst>
      <p:ext uri="{BB962C8B-B14F-4D97-AF65-F5344CB8AC3E}">
        <p14:creationId xmlns:p14="http://schemas.microsoft.com/office/powerpoint/2010/main" val="16869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195" y="614142"/>
            <a:ext cx="10609277" cy="923330"/>
          </a:xfrm>
          <a:prstGeom prst="rect">
            <a:avLst/>
          </a:prstGeom>
        </p:spPr>
        <p:txBody>
          <a:bodyPr wrap="square">
            <a:spAutoFit/>
          </a:bodyPr>
          <a:lstStyle/>
          <a:p>
            <a:pPr algn="just"/>
            <a:r>
              <a:rPr lang="en-US" dirty="0"/>
              <a:t>Simulating this technique, the probe’s backscattered field      is connected to the experimentally observed amplitude        and the phase       signals through a sine transform under a </a:t>
            </a:r>
            <a:r>
              <a:rPr lang="en-US" dirty="0" err="1"/>
              <a:t>sinusoidally</a:t>
            </a:r>
            <a:r>
              <a:rPr lang="en-US" dirty="0"/>
              <a:t> varying tip-sample distance d:</a:t>
            </a:r>
          </a:p>
        </p:txBody>
      </p:sp>
      <p:pic>
        <p:nvPicPr>
          <p:cNvPr id="5" name="Picture 4"/>
          <p:cNvPicPr>
            <a:picLocks noChangeAspect="1"/>
          </p:cNvPicPr>
          <p:nvPr/>
        </p:nvPicPr>
        <p:blipFill>
          <a:blip r:embed="rId2"/>
          <a:stretch>
            <a:fillRect/>
          </a:stretch>
        </p:blipFill>
        <p:spPr>
          <a:xfrm>
            <a:off x="6586503" y="614142"/>
            <a:ext cx="485843" cy="400106"/>
          </a:xfrm>
          <a:prstGeom prst="rect">
            <a:avLst/>
          </a:prstGeom>
        </p:spPr>
      </p:pic>
      <p:pic>
        <p:nvPicPr>
          <p:cNvPr id="6" name="Picture 5"/>
          <p:cNvPicPr>
            <a:picLocks noChangeAspect="1"/>
          </p:cNvPicPr>
          <p:nvPr/>
        </p:nvPicPr>
        <p:blipFill>
          <a:blip r:embed="rId3"/>
          <a:stretch>
            <a:fillRect/>
          </a:stretch>
        </p:blipFill>
        <p:spPr>
          <a:xfrm>
            <a:off x="2142108" y="894806"/>
            <a:ext cx="314369" cy="362001"/>
          </a:xfrm>
          <a:prstGeom prst="rect">
            <a:avLst/>
          </a:prstGeom>
        </p:spPr>
      </p:pic>
      <p:pic>
        <p:nvPicPr>
          <p:cNvPr id="7" name="Picture 6"/>
          <p:cNvPicPr>
            <a:picLocks noChangeAspect="1"/>
          </p:cNvPicPr>
          <p:nvPr/>
        </p:nvPicPr>
        <p:blipFill>
          <a:blip r:embed="rId4"/>
          <a:stretch>
            <a:fillRect/>
          </a:stretch>
        </p:blipFill>
        <p:spPr>
          <a:xfrm>
            <a:off x="4049936" y="956578"/>
            <a:ext cx="314369" cy="266737"/>
          </a:xfrm>
          <a:prstGeom prst="rect">
            <a:avLst/>
          </a:prstGeom>
        </p:spPr>
      </p:pic>
      <p:pic>
        <p:nvPicPr>
          <p:cNvPr id="8" name="Picture 7"/>
          <p:cNvPicPr>
            <a:picLocks noChangeAspect="1"/>
          </p:cNvPicPr>
          <p:nvPr/>
        </p:nvPicPr>
        <p:blipFill>
          <a:blip r:embed="rId5"/>
          <a:stretch>
            <a:fillRect/>
          </a:stretch>
        </p:blipFill>
        <p:spPr>
          <a:xfrm>
            <a:off x="3071403" y="1981088"/>
            <a:ext cx="5858693" cy="1600423"/>
          </a:xfrm>
          <a:prstGeom prst="rect">
            <a:avLst/>
          </a:prstGeom>
        </p:spPr>
      </p:pic>
      <p:pic>
        <p:nvPicPr>
          <p:cNvPr id="9" name="Picture 8"/>
          <p:cNvPicPr>
            <a:picLocks noChangeAspect="1"/>
          </p:cNvPicPr>
          <p:nvPr/>
        </p:nvPicPr>
        <p:blipFill>
          <a:blip r:embed="rId6"/>
          <a:stretch>
            <a:fillRect/>
          </a:stretch>
        </p:blipFill>
        <p:spPr>
          <a:xfrm>
            <a:off x="8420057" y="2624057"/>
            <a:ext cx="609685" cy="1152686"/>
          </a:xfrm>
          <a:prstGeom prst="rect">
            <a:avLst/>
          </a:prstGeom>
        </p:spPr>
      </p:pic>
      <p:sp>
        <p:nvSpPr>
          <p:cNvPr id="10" name="Rectangle 9"/>
          <p:cNvSpPr/>
          <p:nvPr/>
        </p:nvSpPr>
        <p:spPr>
          <a:xfrm>
            <a:off x="917194" y="4025127"/>
            <a:ext cx="10609277" cy="1200329"/>
          </a:xfrm>
          <a:prstGeom prst="rect">
            <a:avLst/>
          </a:prstGeom>
        </p:spPr>
        <p:txBody>
          <a:bodyPr wrap="square">
            <a:spAutoFit/>
          </a:bodyPr>
          <a:lstStyle/>
          <a:p>
            <a:pPr algn="just"/>
            <a:r>
              <a:rPr lang="en-US" dirty="0"/>
              <a:t>           denotes the frequency-dependent instrumental response of the collection optics, interferometer, and detector used for the measurement. This factor can be removed by normalizing experimental result to “reference” near-field signal values, as collected from a uniformly reflective sample material such as gold or </a:t>
            </a:r>
            <a:r>
              <a:rPr lang="en-US" dirty="0" err="1"/>
              <a:t>undoped</a:t>
            </a:r>
            <a:r>
              <a:rPr lang="en-US" dirty="0"/>
              <a:t> silicon.</a:t>
            </a:r>
          </a:p>
        </p:txBody>
      </p:sp>
      <p:pic>
        <p:nvPicPr>
          <p:cNvPr id="11" name="Picture 10"/>
          <p:cNvPicPr>
            <a:picLocks noChangeAspect="1"/>
          </p:cNvPicPr>
          <p:nvPr/>
        </p:nvPicPr>
        <p:blipFill>
          <a:blip r:embed="rId7"/>
          <a:stretch>
            <a:fillRect/>
          </a:stretch>
        </p:blipFill>
        <p:spPr>
          <a:xfrm>
            <a:off x="990563" y="3929030"/>
            <a:ext cx="533474" cy="466790"/>
          </a:xfrm>
          <a:prstGeom prst="rect">
            <a:avLst/>
          </a:prstGeom>
        </p:spPr>
      </p:pic>
    </p:spTree>
    <p:extLst>
      <p:ext uri="{BB962C8B-B14F-4D97-AF65-F5344CB8AC3E}">
        <p14:creationId xmlns:p14="http://schemas.microsoft.com/office/powerpoint/2010/main" val="67515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8950" y="0"/>
            <a:ext cx="6043935" cy="5931779"/>
          </a:xfrm>
          <a:prstGeom prst="rect">
            <a:avLst/>
          </a:prstGeom>
        </p:spPr>
      </p:pic>
    </p:spTree>
    <p:extLst>
      <p:ext uri="{BB962C8B-B14F-4D97-AF65-F5344CB8AC3E}">
        <p14:creationId xmlns:p14="http://schemas.microsoft.com/office/powerpoint/2010/main" val="266869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503"/>
            <a:ext cx="10515600" cy="1325563"/>
          </a:xfrm>
        </p:spPr>
        <p:txBody>
          <a:bodyPr>
            <a:normAutofit/>
          </a:bodyPr>
          <a:lstStyle/>
          <a:p>
            <a:r>
              <a:rPr lang="en-US" sz="2400" b="1" dirty="0">
                <a:latin typeface="Times New Roman" panose="02020603050405020304" pitchFamily="18" charset="0"/>
                <a:cs typeface="Times New Roman" panose="02020603050405020304" pitchFamily="18" charset="0"/>
              </a:rPr>
              <a:t>Near-Field Simulation with CST</a:t>
            </a:r>
          </a:p>
        </p:txBody>
      </p:sp>
      <p:pic>
        <p:nvPicPr>
          <p:cNvPr id="3" name="Picture 2"/>
          <p:cNvPicPr>
            <a:picLocks noChangeAspect="1"/>
          </p:cNvPicPr>
          <p:nvPr/>
        </p:nvPicPr>
        <p:blipFill>
          <a:blip r:embed="rId2"/>
          <a:stretch>
            <a:fillRect/>
          </a:stretch>
        </p:blipFill>
        <p:spPr>
          <a:xfrm>
            <a:off x="332710" y="958801"/>
            <a:ext cx="4189233" cy="278693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805889" y="958801"/>
                <a:ext cx="5926109" cy="369332"/>
              </a:xfrm>
              <a:prstGeom prst="rect">
                <a:avLst/>
              </a:prstGeom>
              <a:noFill/>
            </p:spPr>
            <p:txBody>
              <a:bodyPr wrap="none" rtlCol="0">
                <a:spAutoFit/>
              </a:bodyPr>
              <a:lstStyle/>
              <a:p>
                <a:r>
                  <a:rPr lang="en-US" dirty="0"/>
                  <a:t>Tip-sample distance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m:t>
                    </m:r>
                    <m:r>
                      <a:rPr lang="en-US" b="0" i="1" dirty="0" smtClean="0">
                        <a:latin typeface="Cambria Math" panose="02040503050406030204" pitchFamily="18" charset="0"/>
                      </a:rPr>
                      <m:t>𝐴</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r>
                      <m:rPr>
                        <m:sty m:val="p"/>
                      </m:rPr>
                      <a:rPr lang="en-US" altLang="zh-CN" i="1" dirty="0">
                        <a:latin typeface="Cambria Math" panose="02040503050406030204" pitchFamily="18" charset="0"/>
                        <a:ea typeface="Cambria Math" panose="02040503050406030204" pitchFamily="18" charset="0"/>
                      </a:rPr>
                      <m:t>z</m:t>
                    </m:r>
                    <m:r>
                      <a:rPr lang="en-US" i="1" dirty="0" smtClean="0">
                        <a:latin typeface="Cambria Math" panose="02040503050406030204" pitchFamily="18" charset="0"/>
                      </a:rPr>
                      <m:t>, </m:t>
                    </m:r>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+2</m:t>
                    </m:r>
                    <m:r>
                      <a:rPr lang="en-US" b="0" i="1" dirty="0" smtClean="0">
                        <a:latin typeface="Cambria Math" panose="02040503050406030204" pitchFamily="18" charset="0"/>
                        <a:ea typeface="Cambria Math" panose="02040503050406030204" pitchFamily="18" charset="0"/>
                      </a:rPr>
                      <m:t>𝛿</m:t>
                    </m:r>
                    <m:r>
                      <a:rPr lang="en-US" b="0" i="1" dirty="0" smtClean="0">
                        <a:latin typeface="Cambria Math" panose="02040503050406030204" pitchFamily="18" charset="0"/>
                        <a:ea typeface="Cambria Math" panose="02040503050406030204" pitchFamily="18" charset="0"/>
                      </a:rPr>
                      <m:t>𝑧</m:t>
                    </m:r>
                    <m:r>
                      <a:rPr lang="en-US" i="1" dirty="0" smtClean="0">
                        <a:latin typeface="Cambria Math" panose="02040503050406030204" pitchFamily="18" charset="0"/>
                      </a:rPr>
                      <m:t>,  …, </m:t>
                    </m:r>
                    <m:r>
                      <a:rPr lang="en-US" b="0"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𝑛𝑚</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805889" y="958801"/>
                <a:ext cx="5926109" cy="369332"/>
              </a:xfrm>
              <a:prstGeom prst="rect">
                <a:avLst/>
              </a:prstGeom>
              <a:blipFill>
                <a:blip r:embed="rId3"/>
                <a:stretch>
                  <a:fillRect l="-82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088501" y="1497583"/>
                <a:ext cx="11827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11(</m:t>
                      </m:r>
                      <m:r>
                        <a:rPr lang="en-US" i="1" dirty="0" smtClean="0">
                          <a:latin typeface="Cambria Math" panose="02040503050406030204" pitchFamily="18" charset="0"/>
                          <a:ea typeface="Cambria Math" panose="02040503050406030204" pitchFamily="18" charset="0"/>
                        </a:rPr>
                        <m:t>𝜔</m:t>
                      </m:r>
                      <m:r>
                        <a:rPr lang="en-US" i="1" dirty="0" err="1" smtClean="0">
                          <a:latin typeface="Cambria Math" panose="02040503050406030204" pitchFamily="18" charset="0"/>
                        </a:rPr>
                        <m:t>,</m:t>
                      </m:r>
                      <m:r>
                        <a:rPr lang="en-US" i="1" dirty="0" err="1" smtClean="0">
                          <a:latin typeface="Cambria Math" panose="02040503050406030204" pitchFamily="18" charset="0"/>
                        </a:rPr>
                        <m:t>𝑧</m:t>
                      </m:r>
                      <m:r>
                        <a:rPr lang="en-US" i="1" dirty="0" smtClean="0">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088501" y="1497583"/>
                <a:ext cx="1182760"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30587" y="2235376"/>
                <a:ext cx="20601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𝐴𝑐𝑜𝑠</m:t>
                      </m:r>
                      <m:r>
                        <a:rPr lang="en-US" b="0" i="1" smtClean="0">
                          <a:latin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630587" y="2235376"/>
                <a:ext cx="2060179"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88501" y="2958824"/>
                <a:ext cx="11635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11(</m:t>
                      </m:r>
                      <m:r>
                        <a:rPr lang="en-US" i="1" dirty="0">
                          <a:latin typeface="Cambria Math" panose="02040503050406030204" pitchFamily="18" charset="0"/>
                          <a:ea typeface="Cambria Math" panose="02040503050406030204" pitchFamily="18" charset="0"/>
                        </a:rPr>
                        <m:t>𝜔</m:t>
                      </m:r>
                      <m:r>
                        <a:rPr lang="en-US" i="1" dirty="0" err="1">
                          <a:latin typeface="Cambria Math" panose="02040503050406030204" pitchFamily="18" charset="0"/>
                        </a:rPr>
                        <m:t>,</m:t>
                      </m:r>
                      <m:r>
                        <a:rPr lang="en-US" b="0" i="1" dirty="0" smtClean="0">
                          <a:latin typeface="Cambria Math" panose="02040503050406030204" pitchFamily="18" charset="0"/>
                        </a:rPr>
                        <m:t>𝑡</m:t>
                      </m:r>
                      <m:r>
                        <a:rPr lang="en-US" i="1" dirty="0">
                          <a:latin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088501" y="2958824"/>
                <a:ext cx="1163587"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79614" y="3745734"/>
                <a:ext cx="4000390" cy="8135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𝜔</m:t>
                      </m:r>
                      <m:r>
                        <m:rPr>
                          <m:nor/>
                        </m:rPr>
                        <a:rPr lang="en-US" b="0" i="0" smtClean="0">
                          <a:latin typeface="Cambria Math" panose="02040503050406030204" pitchFamily="18" charset="0"/>
                        </a:rPr>
                        <m:t>)</m:t>
                      </m:r>
                      <m:r>
                        <m:rPr>
                          <m:nor/>
                        </m:rPr>
                        <a:rPr lang="en-US" dirty="0"/>
                        <m:t>=</m:t>
                      </m:r>
                      <m:r>
                        <m:rPr>
                          <m:nor/>
                        </m:rPr>
                        <a:rPr lang="en-US" dirty="0"/>
                        <m:t>I</m:t>
                      </m:r>
                      <m:r>
                        <m:rPr>
                          <m:nor/>
                        </m:rPr>
                        <a:rPr lang="en-US" b="0" i="0" dirty="0" smtClean="0"/>
                        <m:t>(</m:t>
                      </m:r>
                      <m:r>
                        <a:rPr lang="en-US" i="1" dirty="0">
                          <a:latin typeface="Cambria Math" panose="02040503050406030204" pitchFamily="18" charset="0"/>
                          <a:ea typeface="Cambria Math" panose="02040503050406030204" pitchFamily="18" charset="0"/>
                        </a:rPr>
                        <m:t>𝜔</m:t>
                      </m:r>
                      <m:r>
                        <m:rPr>
                          <m:nor/>
                        </m:rPr>
                        <a:rPr lang="en-US" b="0" i="0" dirty="0" smtClean="0"/>
                        <m:t>)</m:t>
                      </m:r>
                      <m:nary>
                        <m:naryPr>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0</m:t>
                          </m:r>
                        </m:sub>
                        <m:sup>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r>
                                <a:rPr lang="en-US" b="0" i="1" dirty="0" smtClean="0">
                                  <a:latin typeface="Cambria Math" panose="02040503050406030204" pitchFamily="18" charset="0"/>
                                  <a:ea typeface="Cambria Math" panose="02040503050406030204" pitchFamily="18" charset="0"/>
                                </a:rPr>
                                <m:t>𝜋</m:t>
                              </m:r>
                            </m:num>
                            <m:den>
                              <m:r>
                                <a:rPr lang="el-GR" i="1">
                                  <a:latin typeface="Cambria Math" panose="02040503050406030204" pitchFamily="18" charset="0"/>
                                  <a:ea typeface="Cambria Math" panose="02040503050406030204" pitchFamily="18" charset="0"/>
                                </a:rPr>
                                <m:t>Ω</m:t>
                              </m:r>
                            </m:den>
                          </m:f>
                        </m:sup>
                        <m:e>
                          <m:r>
                            <a:rPr lang="en-US" b="0" i="1" dirty="0" smtClean="0">
                              <a:latin typeface="Cambria Math" panose="02040503050406030204" pitchFamily="18" charset="0"/>
                            </a:rPr>
                            <m:t>𝑑𝑡</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𝑛</m:t>
                                  </m:r>
                                  <m:r>
                                    <a:rPr lang="el-GR" i="1">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𝑡</m:t>
                                  </m:r>
                                </m:e>
                              </m:d>
                            </m:e>
                          </m:func>
                          <m:r>
                            <a:rPr lang="en-US" b="0" i="1" dirty="0" smtClean="0">
                              <a:latin typeface="Cambria Math" panose="02040503050406030204" pitchFamily="18" charset="0"/>
                              <a:ea typeface="Cambria Math" panose="02040503050406030204" pitchFamily="18" charset="0"/>
                            </a:rPr>
                            <m:t>𝑆</m:t>
                          </m:r>
                          <m:r>
                            <a:rPr lang="en-US" b="0" i="1" dirty="0" smtClean="0">
                              <a:latin typeface="Cambria Math" panose="02040503050406030204" pitchFamily="18" charset="0"/>
                              <a:ea typeface="Cambria Math" panose="02040503050406030204" pitchFamily="18" charset="0"/>
                            </a:rPr>
                            <m:t>11(</m:t>
                          </m:r>
                          <m:r>
                            <a:rPr lang="en-US" i="1" dirty="0">
                              <a:latin typeface="Cambria Math" panose="02040503050406030204" pitchFamily="18" charset="0"/>
                              <a:ea typeface="Cambria Math" panose="02040503050406030204" pitchFamily="18" charset="0"/>
                            </a:rPr>
                            <m:t>𝜔</m:t>
                          </m:r>
                          <m:r>
                            <a:rPr lang="en-US" i="1" dirty="0" err="1">
                              <a:latin typeface="Cambria Math" panose="02040503050406030204" pitchFamily="18" charset="0"/>
                            </a:rPr>
                            <m:t>,</m:t>
                          </m:r>
                          <m:r>
                            <a:rPr lang="en-US" i="1" dirty="0" err="1">
                              <a:latin typeface="Cambria Math" panose="02040503050406030204" pitchFamily="18" charset="0"/>
                            </a:rPr>
                            <m:t>𝑧</m:t>
                          </m:r>
                          <m:r>
                            <a:rPr lang="en-US" b="0" i="1" dirty="0" smtClean="0">
                              <a:latin typeface="Cambria Math" panose="02040503050406030204" pitchFamily="18" charset="0"/>
                            </a:rPr>
                            <m:t>)</m:t>
                          </m:r>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279614" y="3745734"/>
                <a:ext cx="4000390" cy="813556"/>
              </a:xfrm>
              <a:prstGeom prst="rect">
                <a:avLst/>
              </a:prstGeom>
              <a:blipFill>
                <a:blip r:embed="rId7"/>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8"/>
          <a:stretch>
            <a:fillRect/>
          </a:stretch>
        </p:blipFill>
        <p:spPr>
          <a:xfrm>
            <a:off x="6509111" y="4987876"/>
            <a:ext cx="3923214" cy="453074"/>
          </a:xfrm>
          <a:prstGeom prst="rect">
            <a:avLst/>
          </a:prstGeom>
        </p:spPr>
      </p:pic>
      <p:cxnSp>
        <p:nvCxnSpPr>
          <p:cNvPr id="13" name="Straight Arrow Connector 12"/>
          <p:cNvCxnSpPr/>
          <p:nvPr/>
        </p:nvCxnSpPr>
        <p:spPr>
          <a:xfrm flipV="1">
            <a:off x="3051672" y="3646583"/>
            <a:ext cx="1255923" cy="2036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051672" y="1755668"/>
            <a:ext cx="0" cy="151362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2427326" y="3057184"/>
            <a:ext cx="1" cy="2121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a:off x="3478336" y="2710149"/>
            <a:ext cx="1291968" cy="530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2744092" y="2284364"/>
            <a:ext cx="282450" cy="369332"/>
          </a:xfrm>
          <a:prstGeom prst="rect">
            <a:avLst/>
          </a:prstGeom>
          <a:noFill/>
        </p:spPr>
        <p:txBody>
          <a:bodyPr wrap="none" rtlCol="0">
            <a:spAutoFit/>
          </a:bodyPr>
          <a:lstStyle/>
          <a:p>
            <a:r>
              <a:rPr lang="en-US" dirty="0"/>
              <a:t>L</a:t>
            </a:r>
          </a:p>
        </p:txBody>
      </p:sp>
      <p:sp>
        <p:nvSpPr>
          <p:cNvPr id="26" name="TextBox 25"/>
          <p:cNvSpPr txBox="1"/>
          <p:nvPr/>
        </p:nvSpPr>
        <p:spPr>
          <a:xfrm>
            <a:off x="2130166" y="2975338"/>
            <a:ext cx="261610" cy="369332"/>
          </a:xfrm>
          <a:prstGeom prst="rect">
            <a:avLst/>
          </a:prstGeom>
          <a:noFill/>
        </p:spPr>
        <p:txBody>
          <a:bodyPr wrap="none" rtlCol="0">
            <a:spAutoFit/>
          </a:bodyPr>
          <a:lstStyle/>
          <a:p>
            <a:r>
              <a:rPr lang="en-US" dirty="0"/>
              <a:t>t</a:t>
            </a:r>
          </a:p>
        </p:txBody>
      </p:sp>
      <p:sp>
        <p:nvSpPr>
          <p:cNvPr id="27" name="TextBox 26"/>
          <p:cNvSpPr txBox="1"/>
          <p:nvPr/>
        </p:nvSpPr>
        <p:spPr>
          <a:xfrm>
            <a:off x="3538408" y="3800351"/>
            <a:ext cx="306494" cy="369332"/>
          </a:xfrm>
          <a:prstGeom prst="rect">
            <a:avLst/>
          </a:prstGeom>
          <a:noFill/>
        </p:spPr>
        <p:txBody>
          <a:bodyPr wrap="none" rtlCol="0">
            <a:spAutoFit/>
          </a:bodyPr>
          <a:lstStyle/>
          <a:p>
            <a:r>
              <a:rPr lang="en-US" dirty="0"/>
              <a:t>d</a:t>
            </a:r>
          </a:p>
        </p:txBody>
      </p:sp>
      <p:sp>
        <p:nvSpPr>
          <p:cNvPr id="28" name="TextBox 27"/>
          <p:cNvSpPr txBox="1"/>
          <p:nvPr/>
        </p:nvSpPr>
        <p:spPr>
          <a:xfrm>
            <a:off x="4722245" y="2469030"/>
            <a:ext cx="264816" cy="369332"/>
          </a:xfrm>
          <a:prstGeom prst="rect">
            <a:avLst/>
          </a:prstGeom>
          <a:noFill/>
        </p:spPr>
        <p:txBody>
          <a:bodyPr wrap="none" rtlCol="0">
            <a:spAutoFit/>
          </a:bodyPr>
          <a:lstStyle/>
          <a:p>
            <a:r>
              <a:rPr lang="en-US" dirty="0"/>
              <a:t>r</a:t>
            </a:r>
          </a:p>
        </p:txBody>
      </p:sp>
      <p:cxnSp>
        <p:nvCxnSpPr>
          <p:cNvPr id="29" name="Straight Arrow Connector 28"/>
          <p:cNvCxnSpPr/>
          <p:nvPr/>
        </p:nvCxnSpPr>
        <p:spPr>
          <a:xfrm flipH="1">
            <a:off x="3583492" y="1497583"/>
            <a:ext cx="875104" cy="661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4235504" y="1155513"/>
            <a:ext cx="744114" cy="369332"/>
          </a:xfrm>
          <a:prstGeom prst="rect">
            <a:avLst/>
          </a:prstGeom>
          <a:noFill/>
        </p:spPr>
        <p:txBody>
          <a:bodyPr wrap="none" rtlCol="0">
            <a:spAutoFit/>
          </a:bodyPr>
          <a:lstStyle/>
          <a:p>
            <a:r>
              <a:rPr lang="en-US" dirty="0"/>
              <a:t>shape</a:t>
            </a:r>
          </a:p>
        </p:txBody>
      </p:sp>
    </p:spTree>
    <p:extLst>
      <p:ext uri="{BB962C8B-B14F-4D97-AF65-F5344CB8AC3E}">
        <p14:creationId xmlns:p14="http://schemas.microsoft.com/office/powerpoint/2010/main" val="21993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581"/>
            <a:ext cx="12192000" cy="6804837"/>
          </a:xfrm>
          <a:prstGeom prst="rect">
            <a:avLst/>
          </a:prstGeom>
        </p:spPr>
      </p:pic>
    </p:spTree>
    <p:extLst>
      <p:ext uri="{BB962C8B-B14F-4D97-AF65-F5344CB8AC3E}">
        <p14:creationId xmlns:p14="http://schemas.microsoft.com/office/powerpoint/2010/main" val="15850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9306"/>
            <a:ext cx="12192000" cy="6459387"/>
          </a:xfrm>
          <a:prstGeom prst="rect">
            <a:avLst/>
          </a:prstGeom>
        </p:spPr>
      </p:pic>
      <p:pic>
        <p:nvPicPr>
          <p:cNvPr id="3" name="Picture 2"/>
          <p:cNvPicPr>
            <a:picLocks noChangeAspect="1"/>
          </p:cNvPicPr>
          <p:nvPr/>
        </p:nvPicPr>
        <p:blipFill>
          <a:blip r:embed="rId3"/>
          <a:stretch>
            <a:fillRect/>
          </a:stretch>
        </p:blipFill>
        <p:spPr>
          <a:xfrm>
            <a:off x="1484945" y="27832"/>
            <a:ext cx="10088383" cy="342948"/>
          </a:xfrm>
          <a:prstGeom prst="rect">
            <a:avLst/>
          </a:prstGeom>
        </p:spPr>
      </p:pic>
      <p:pic>
        <p:nvPicPr>
          <p:cNvPr id="5" name="Picture 4"/>
          <p:cNvPicPr>
            <a:picLocks noChangeAspect="1"/>
          </p:cNvPicPr>
          <p:nvPr/>
        </p:nvPicPr>
        <p:blipFill>
          <a:blip r:embed="rId4"/>
          <a:stretch>
            <a:fillRect/>
          </a:stretch>
        </p:blipFill>
        <p:spPr>
          <a:xfrm>
            <a:off x="-1" y="27832"/>
            <a:ext cx="1484945" cy="267484"/>
          </a:xfrm>
          <a:prstGeom prst="rect">
            <a:avLst/>
          </a:prstGeom>
        </p:spPr>
      </p:pic>
      <p:pic>
        <p:nvPicPr>
          <p:cNvPr id="6" name="Picture 5"/>
          <p:cNvPicPr>
            <a:picLocks noChangeAspect="1"/>
          </p:cNvPicPr>
          <p:nvPr/>
        </p:nvPicPr>
        <p:blipFill>
          <a:blip r:embed="rId4"/>
          <a:stretch>
            <a:fillRect/>
          </a:stretch>
        </p:blipFill>
        <p:spPr>
          <a:xfrm>
            <a:off x="10707055" y="27832"/>
            <a:ext cx="1484945" cy="295316"/>
          </a:xfrm>
          <a:prstGeom prst="rect">
            <a:avLst/>
          </a:prstGeom>
        </p:spPr>
      </p:pic>
      <p:pic>
        <p:nvPicPr>
          <p:cNvPr id="7" name="Picture 6"/>
          <p:cNvPicPr>
            <a:picLocks noChangeAspect="1"/>
          </p:cNvPicPr>
          <p:nvPr/>
        </p:nvPicPr>
        <p:blipFill>
          <a:blip r:embed="rId4"/>
          <a:stretch>
            <a:fillRect/>
          </a:stretch>
        </p:blipFill>
        <p:spPr>
          <a:xfrm>
            <a:off x="2541068" y="199306"/>
            <a:ext cx="1043425" cy="171474"/>
          </a:xfrm>
          <a:prstGeom prst="rect">
            <a:avLst/>
          </a:prstGeom>
        </p:spPr>
      </p:pic>
      <p:pic>
        <p:nvPicPr>
          <p:cNvPr id="8" name="Picture 7"/>
          <p:cNvPicPr>
            <a:picLocks noChangeAspect="1"/>
          </p:cNvPicPr>
          <p:nvPr/>
        </p:nvPicPr>
        <p:blipFill>
          <a:blip r:embed="rId4"/>
          <a:stretch>
            <a:fillRect/>
          </a:stretch>
        </p:blipFill>
        <p:spPr>
          <a:xfrm>
            <a:off x="5580636" y="199306"/>
            <a:ext cx="1043425" cy="171474"/>
          </a:xfrm>
          <a:prstGeom prst="rect">
            <a:avLst/>
          </a:prstGeom>
        </p:spPr>
      </p:pic>
      <p:pic>
        <p:nvPicPr>
          <p:cNvPr id="9" name="Picture 8"/>
          <p:cNvPicPr>
            <a:picLocks noChangeAspect="1"/>
          </p:cNvPicPr>
          <p:nvPr/>
        </p:nvPicPr>
        <p:blipFill>
          <a:blip r:embed="rId4"/>
          <a:stretch>
            <a:fillRect/>
          </a:stretch>
        </p:blipFill>
        <p:spPr>
          <a:xfrm>
            <a:off x="8607506" y="199306"/>
            <a:ext cx="1043425" cy="171474"/>
          </a:xfrm>
          <a:prstGeom prst="rect">
            <a:avLst/>
          </a:prstGeom>
        </p:spPr>
      </p:pic>
    </p:spTree>
    <p:extLst>
      <p:ext uri="{BB962C8B-B14F-4D97-AF65-F5344CB8AC3E}">
        <p14:creationId xmlns:p14="http://schemas.microsoft.com/office/powerpoint/2010/main" val="144890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8974" y="0"/>
            <a:ext cx="6153025" cy="4000499"/>
          </a:xfrm>
          <a:prstGeom prst="rect">
            <a:avLst/>
          </a:prstGeom>
        </p:spPr>
      </p:pic>
      <p:pic>
        <p:nvPicPr>
          <p:cNvPr id="5" name="Picture 4"/>
          <p:cNvPicPr>
            <a:picLocks noChangeAspect="1"/>
          </p:cNvPicPr>
          <p:nvPr/>
        </p:nvPicPr>
        <p:blipFill>
          <a:blip r:embed="rId3"/>
          <a:stretch>
            <a:fillRect/>
          </a:stretch>
        </p:blipFill>
        <p:spPr>
          <a:xfrm>
            <a:off x="0" y="0"/>
            <a:ext cx="6043935" cy="5931779"/>
          </a:xfrm>
          <a:prstGeom prst="rect">
            <a:avLst/>
          </a:prstGeom>
        </p:spPr>
      </p:pic>
    </p:spTree>
    <p:extLst>
      <p:ext uri="{BB962C8B-B14F-4D97-AF65-F5344CB8AC3E}">
        <p14:creationId xmlns:p14="http://schemas.microsoft.com/office/powerpoint/2010/main" val="178019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v1RJTHf5fk"/>
          <p:cNvPicPr>
            <a:picLocks noRot="1" noChangeAspect="1"/>
          </p:cNvPicPr>
          <p:nvPr>
            <a:videoFile r:link="rId1"/>
          </p:nvPr>
        </p:nvPicPr>
        <p:blipFill>
          <a:blip r:embed="rId3"/>
          <a:stretch>
            <a:fillRect/>
          </a:stretch>
        </p:blipFill>
        <p:spPr>
          <a:xfrm>
            <a:off x="3617495" y="1081064"/>
            <a:ext cx="5835424" cy="4309083"/>
          </a:xfrm>
          <a:prstGeom prst="rect">
            <a:avLst/>
          </a:prstGeom>
        </p:spPr>
      </p:pic>
    </p:spTree>
    <p:extLst>
      <p:ext uri="{BB962C8B-B14F-4D97-AF65-F5344CB8AC3E}">
        <p14:creationId xmlns:p14="http://schemas.microsoft.com/office/powerpoint/2010/main" val="420975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05" y="654551"/>
            <a:ext cx="10821202" cy="4351338"/>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When Warren Buffett was once asked about the key to success, he pointed to a stack of nearby books and said, “Read 500 pages like this every day. That’s how knowledge works. It builds up, like compound interest. All of you can do it, but I guarantee not many of you will do it.”</a:t>
            </a:r>
          </a:p>
        </p:txBody>
      </p:sp>
      <p:pic>
        <p:nvPicPr>
          <p:cNvPr id="5" name="Picture 4"/>
          <p:cNvPicPr>
            <a:picLocks noChangeAspect="1"/>
          </p:cNvPicPr>
          <p:nvPr/>
        </p:nvPicPr>
        <p:blipFill>
          <a:blip r:embed="rId2"/>
          <a:stretch>
            <a:fillRect/>
          </a:stretch>
        </p:blipFill>
        <p:spPr>
          <a:xfrm>
            <a:off x="6190412" y="3476153"/>
            <a:ext cx="6001588" cy="3381847"/>
          </a:xfrm>
          <a:prstGeom prst="rect">
            <a:avLst/>
          </a:prstGeom>
        </p:spPr>
      </p:pic>
    </p:spTree>
    <p:extLst>
      <p:ext uri="{BB962C8B-B14F-4D97-AF65-F5344CB8AC3E}">
        <p14:creationId xmlns:p14="http://schemas.microsoft.com/office/powerpoint/2010/main" val="196478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5758" y="699041"/>
            <a:ext cx="5456861" cy="4578745"/>
          </a:xfrm>
          <a:prstGeom prst="rect">
            <a:avLst/>
          </a:prstGeom>
        </p:spPr>
      </p:pic>
    </p:spTree>
    <p:extLst>
      <p:ext uri="{BB962C8B-B14F-4D97-AF65-F5344CB8AC3E}">
        <p14:creationId xmlns:p14="http://schemas.microsoft.com/office/powerpoint/2010/main" val="169213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87587" y="0"/>
            <a:ext cx="8616825" cy="6858000"/>
          </a:xfrm>
          <a:prstGeom prst="rect">
            <a:avLst/>
          </a:prstGeom>
        </p:spPr>
      </p:pic>
    </p:spTree>
    <p:extLst>
      <p:ext uri="{BB962C8B-B14F-4D97-AF65-F5344CB8AC3E}">
        <p14:creationId xmlns:p14="http://schemas.microsoft.com/office/powerpoint/2010/main" val="264987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7055" y="0"/>
            <a:ext cx="3837889" cy="6858000"/>
          </a:xfrm>
          <a:prstGeom prst="rect">
            <a:avLst/>
          </a:prstGeom>
        </p:spPr>
      </p:pic>
    </p:spTree>
    <p:extLst>
      <p:ext uri="{BB962C8B-B14F-4D97-AF65-F5344CB8AC3E}">
        <p14:creationId xmlns:p14="http://schemas.microsoft.com/office/powerpoint/2010/main" val="160334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895" y="529389"/>
            <a:ext cx="5062348" cy="369332"/>
          </a:xfrm>
          <a:prstGeom prst="rect">
            <a:avLst/>
          </a:prstGeom>
          <a:noFill/>
        </p:spPr>
        <p:txBody>
          <a:bodyPr wrap="none" rtlCol="0">
            <a:spAutoFit/>
          </a:bodyPr>
          <a:lstStyle/>
          <a:p>
            <a:r>
              <a:rPr lang="en-US" dirty="0"/>
              <a:t>Commuting: (</a:t>
            </a:r>
            <a:r>
              <a:rPr lang="en-US" altLang="zh-CN" dirty="0"/>
              <a:t>30 mins </a:t>
            </a:r>
            <a:r>
              <a:rPr lang="en-US" dirty="0"/>
              <a:t>/ day)  ×  (5  days) = 2.5 hours </a:t>
            </a:r>
          </a:p>
        </p:txBody>
      </p:sp>
      <p:sp>
        <p:nvSpPr>
          <p:cNvPr id="5" name="TextBox 4"/>
          <p:cNvSpPr txBox="1"/>
          <p:nvPr/>
        </p:nvSpPr>
        <p:spPr>
          <a:xfrm>
            <a:off x="721895" y="1230429"/>
            <a:ext cx="4625690" cy="369332"/>
          </a:xfrm>
          <a:prstGeom prst="rect">
            <a:avLst/>
          </a:prstGeom>
          <a:noFill/>
        </p:spPr>
        <p:txBody>
          <a:bodyPr wrap="none" rtlCol="0">
            <a:spAutoFit/>
          </a:bodyPr>
          <a:lstStyle/>
          <a:p>
            <a:r>
              <a:rPr lang="en-US" dirty="0"/>
              <a:t>Exercising: (1 hours/ day)  ×  (3  days) = 3 hours </a:t>
            </a:r>
          </a:p>
        </p:txBody>
      </p:sp>
      <p:sp>
        <p:nvSpPr>
          <p:cNvPr id="6" name="TextBox 5"/>
          <p:cNvSpPr txBox="1"/>
          <p:nvPr/>
        </p:nvSpPr>
        <p:spPr>
          <a:xfrm>
            <a:off x="721895" y="1931469"/>
            <a:ext cx="5170326" cy="369332"/>
          </a:xfrm>
          <a:prstGeom prst="rect">
            <a:avLst/>
          </a:prstGeom>
          <a:noFill/>
        </p:spPr>
        <p:txBody>
          <a:bodyPr wrap="none" rtlCol="0">
            <a:spAutoFit/>
          </a:bodyPr>
          <a:lstStyle/>
          <a:p>
            <a:r>
              <a:rPr lang="en-US" dirty="0"/>
              <a:t>House keeping: (30 mins / day)  ×  (2  days) = 1 hours </a:t>
            </a:r>
          </a:p>
        </p:txBody>
      </p:sp>
      <p:sp>
        <p:nvSpPr>
          <p:cNvPr id="7" name="TextBox 6"/>
          <p:cNvSpPr txBox="1"/>
          <p:nvPr/>
        </p:nvSpPr>
        <p:spPr>
          <a:xfrm>
            <a:off x="721895" y="2632509"/>
            <a:ext cx="5073825" cy="369332"/>
          </a:xfrm>
          <a:prstGeom prst="rect">
            <a:avLst/>
          </a:prstGeom>
          <a:noFill/>
        </p:spPr>
        <p:txBody>
          <a:bodyPr wrap="none" rtlCol="0">
            <a:spAutoFit/>
          </a:bodyPr>
          <a:lstStyle/>
          <a:p>
            <a:r>
              <a:rPr lang="en-US" dirty="0"/>
              <a:t>Showering: (15 mins / day)  ×  (7  days) = 1.75 hours </a:t>
            </a:r>
          </a:p>
        </p:txBody>
      </p:sp>
      <p:sp>
        <p:nvSpPr>
          <p:cNvPr id="8" name="TextBox 7"/>
          <p:cNvSpPr txBox="1"/>
          <p:nvPr/>
        </p:nvSpPr>
        <p:spPr>
          <a:xfrm>
            <a:off x="721895" y="4034589"/>
            <a:ext cx="5159169" cy="369332"/>
          </a:xfrm>
          <a:prstGeom prst="rect">
            <a:avLst/>
          </a:prstGeom>
          <a:noFill/>
        </p:spPr>
        <p:txBody>
          <a:bodyPr wrap="none" rtlCol="0">
            <a:spAutoFit/>
          </a:bodyPr>
          <a:lstStyle/>
          <a:p>
            <a:r>
              <a:rPr lang="en-US" dirty="0"/>
              <a:t>Dog walking: (30 mins / day)  ×  (3  days) = 1. 5 hours </a:t>
            </a:r>
          </a:p>
        </p:txBody>
      </p:sp>
      <p:sp>
        <p:nvSpPr>
          <p:cNvPr id="9" name="TextBox 8"/>
          <p:cNvSpPr txBox="1"/>
          <p:nvPr/>
        </p:nvSpPr>
        <p:spPr>
          <a:xfrm>
            <a:off x="721895" y="3333549"/>
            <a:ext cx="4773807" cy="369332"/>
          </a:xfrm>
          <a:prstGeom prst="rect">
            <a:avLst/>
          </a:prstGeom>
          <a:noFill/>
        </p:spPr>
        <p:txBody>
          <a:bodyPr wrap="none" rtlCol="0">
            <a:spAutoFit/>
          </a:bodyPr>
          <a:lstStyle/>
          <a:p>
            <a:r>
              <a:rPr lang="en-US" dirty="0"/>
              <a:t>Cooking: (30 mins / day)  ×  (7  days) = 3. 5 hours </a:t>
            </a:r>
          </a:p>
        </p:txBody>
      </p:sp>
      <p:sp>
        <p:nvSpPr>
          <p:cNvPr id="10" name="Oval 9"/>
          <p:cNvSpPr/>
          <p:nvPr/>
        </p:nvSpPr>
        <p:spPr>
          <a:xfrm>
            <a:off x="2943300" y="535609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43300" y="488803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43300" y="582737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75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2928" y="4122821"/>
            <a:ext cx="5429072" cy="2735179"/>
          </a:xfrm>
          <a:prstGeom prst="rect">
            <a:avLst/>
          </a:prstGeom>
        </p:spPr>
      </p:pic>
      <p:sp>
        <p:nvSpPr>
          <p:cNvPr id="5" name="TextBox 4"/>
          <p:cNvSpPr txBox="1"/>
          <p:nvPr/>
        </p:nvSpPr>
        <p:spPr>
          <a:xfrm>
            <a:off x="1347538" y="1588169"/>
            <a:ext cx="4093300" cy="461665"/>
          </a:xfrm>
          <a:prstGeom prst="rect">
            <a:avLst/>
          </a:prstGeom>
          <a:noFill/>
        </p:spPr>
        <p:txBody>
          <a:bodyPr wrap="none" rtlCol="0">
            <a:spAutoFit/>
          </a:bodyPr>
          <a:lstStyle/>
          <a:p>
            <a:r>
              <a:rPr lang="en-US" i="1" dirty="0">
                <a:latin typeface="Tahoma" panose="020B0604030504040204" pitchFamily="34" charset="0"/>
                <a:ea typeface="Tahoma" panose="020B0604030504040204" pitchFamily="34" charset="0"/>
                <a:cs typeface="Tahoma" panose="020B0604030504040204" pitchFamily="34" charset="0"/>
              </a:rPr>
              <a:t>‘</a:t>
            </a:r>
            <a:r>
              <a:rPr lang="en-US" sz="2400" i="1" dirty="0">
                <a:latin typeface="Times New Roman" panose="02020603050405020304" pitchFamily="18" charset="0"/>
                <a:ea typeface="Tahoma" panose="020B0604030504040204" pitchFamily="34" charset="0"/>
                <a:cs typeface="Times New Roman" panose="02020603050405020304" pitchFamily="18" charset="0"/>
              </a:rPr>
              <a:t>’I read about 50 books a year.’’</a:t>
            </a:r>
            <a:endParaRPr lang="en-US"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p:cNvSpPr txBox="1"/>
          <p:nvPr/>
        </p:nvSpPr>
        <p:spPr>
          <a:xfrm>
            <a:off x="4131099" y="2289667"/>
            <a:ext cx="142218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Bill Gates</a:t>
            </a:r>
          </a:p>
        </p:txBody>
      </p:sp>
    </p:spTree>
    <p:extLst>
      <p:ext uri="{BB962C8B-B14F-4D97-AF65-F5344CB8AC3E}">
        <p14:creationId xmlns:p14="http://schemas.microsoft.com/office/powerpoint/2010/main" val="19155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4200</TotalTime>
  <Words>1296</Words>
  <Application>Microsoft Office PowerPoint</Application>
  <PresentationFormat>Widescreen</PresentationFormat>
  <Paragraphs>56</Paragraphs>
  <Slides>26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等线</vt:lpstr>
      <vt:lpstr>Arial</vt:lpstr>
      <vt:lpstr>Calibri</vt:lpstr>
      <vt:lpstr>Calibri Light</vt:lpstr>
      <vt:lpstr>Cambria Math</vt:lpstr>
      <vt:lpstr>Tahoma</vt:lpstr>
      <vt:lpstr>Times New Roman</vt:lpstr>
      <vt:lpstr>Office Theme</vt:lpstr>
      <vt:lpstr>A Random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Near-Field Simulation with CST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 Talk</dc:title>
  <dc:creator>Xinzhong Chen</dc:creator>
  <cp:lastModifiedBy>Xinzhong Chen</cp:lastModifiedBy>
  <cp:revision>30</cp:revision>
  <dcterms:created xsi:type="dcterms:W3CDTF">2017-04-06T13:02:07Z</dcterms:created>
  <dcterms:modified xsi:type="dcterms:W3CDTF">2017-04-10T13:29:54Z</dcterms:modified>
</cp:coreProperties>
</file>