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4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54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4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64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84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1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9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5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4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1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2F095B-2887-4B4F-B849-75C043310AAD}" type="datetimeFigureOut">
              <a:rPr lang="en-US" smtClean="0"/>
              <a:t>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3CD99F4-262A-4205-AA84-42947DEAF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97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C9EF-07E3-47C0-B679-4E37B489D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Random Talk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6E5D4-28BF-4D84-804D-6D1499201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7/14/2017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9BDC0-261C-44CE-BA23-943645DAFB18}"/>
              </a:ext>
            </a:extLst>
          </p:cNvPr>
          <p:cNvSpPr txBox="1"/>
          <p:nvPr/>
        </p:nvSpPr>
        <p:spPr>
          <a:xfrm>
            <a:off x="7281643" y="3744089"/>
            <a:ext cx="468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Mainly about Extraordinary Optical Transmission</a:t>
            </a:r>
          </a:p>
        </p:txBody>
      </p:sp>
    </p:spTree>
    <p:extLst>
      <p:ext uri="{BB962C8B-B14F-4D97-AF65-F5344CB8AC3E}">
        <p14:creationId xmlns:p14="http://schemas.microsoft.com/office/powerpoint/2010/main" val="220473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DEF026-7D02-4A90-8428-A5DF5D22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138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Extraordinary Optical Transmittance (EOT)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B493-4378-4B18-8CFC-A3ED9986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39" y="175343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The extraordinary optical transmission (EOT) was discovered through nanohole arrays in optically thick metal films [</a:t>
            </a:r>
            <a:r>
              <a:rPr lang="en-US" sz="2000" dirty="0" err="1"/>
              <a:t>Ebbesen</a:t>
            </a:r>
            <a:r>
              <a:rPr lang="en-US" sz="2000" dirty="0"/>
              <a:t> et al., 1998],</a:t>
            </a:r>
            <a:r>
              <a:rPr lang="da-DK" sz="2000" dirty="0"/>
              <a:t> [Ghaemi et al., 1998], [Kim et al., 1999], [Thio et al., 1999], [Grupp et al., 2000], [Martin- Moreno et al., 2001]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By numerical simulations, local EM field was strongly enhanced in subwavelength apertures for certain frequencies. This enhancement is considered to be the reason for the enhanced resonant transmittance.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Debates arise because the distributions for the local EM fields vary significantly in the simulations performed by different authors.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8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DEF026-7D02-4A90-8428-A5DF5D22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138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Extraordinary Optical Transmittance (EOT)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B493-4378-4B18-8CFC-A3ED9986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39" y="175343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000" dirty="0"/>
              <a:t>The extraordinary optical transmission (EOT) was discovered through nanohole arrays in optically thick metal films [</a:t>
            </a:r>
            <a:r>
              <a:rPr lang="en-US" sz="2000" dirty="0" err="1"/>
              <a:t>Ebbesen</a:t>
            </a:r>
            <a:r>
              <a:rPr lang="en-US" sz="2000" dirty="0"/>
              <a:t> et al., 1998],</a:t>
            </a:r>
            <a:r>
              <a:rPr lang="da-DK" sz="2000" dirty="0"/>
              <a:t> [Ghaemi et al., 1998], [Kim et al., 1999], [Thio et al., 1999], [Grupp et al., 2000], [Martin- Moreno et al., 2001]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By numerical simulations, local EM field was strongly enhanced in subwavelength apertures for certain frequencies. This enhancement is considered to be the reason for the enhanced resonant transmittance.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Debates arise because the distributions for the local EM fields vary significantly in the simulations performed by different authors.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CC306753-55C1-4284-B0A8-B1D4116F0BEE}"/>
              </a:ext>
            </a:extLst>
          </p:cNvPr>
          <p:cNvSpPr/>
          <p:nvPr/>
        </p:nvSpPr>
        <p:spPr>
          <a:xfrm flipH="1" flipV="1">
            <a:off x="4236441" y="5150839"/>
            <a:ext cx="2399252" cy="830511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81FB25-D19A-46BE-908F-E8326AB55861}"/>
              </a:ext>
            </a:extLst>
          </p:cNvPr>
          <p:cNvSpPr txBox="1"/>
          <p:nvPr/>
        </p:nvSpPr>
        <p:spPr>
          <a:xfrm>
            <a:off x="4335060" y="5412205"/>
            <a:ext cx="2202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Potential CST investigation?</a:t>
            </a:r>
          </a:p>
        </p:txBody>
      </p:sp>
    </p:spTree>
    <p:extLst>
      <p:ext uri="{BB962C8B-B14F-4D97-AF65-F5344CB8AC3E}">
        <p14:creationId xmlns:p14="http://schemas.microsoft.com/office/powerpoint/2010/main" val="3389828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DEF026-7D02-4A90-8428-A5DF5D22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138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Extraordinary Optical Transmittance (EOT)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B493-4378-4B18-8CFC-A3ED9986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39" y="175343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Two theoretical papers ([Martin-Moreno et al., 2001] and [Popov et al., 2000]) claim the connection of EOT to SPPs. Two simulation works (</a:t>
            </a:r>
            <a:r>
              <a:rPr lang="da-DK" dirty="0"/>
              <a:t>[Lalanne et al., 2000] and [Cao and Lalanne, 2002]) </a:t>
            </a:r>
            <a:r>
              <a:rPr lang="en-US" dirty="0"/>
              <a:t>claim EOT is related to plasmon modes rather than SPPs.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It was also proclaimed by [</a:t>
            </a:r>
            <a:r>
              <a:rPr lang="en-US" dirty="0" err="1"/>
              <a:t>Lezec</a:t>
            </a:r>
            <a:r>
              <a:rPr lang="en-US" dirty="0"/>
              <a:t> and </a:t>
            </a:r>
            <a:r>
              <a:rPr lang="en-US" dirty="0" err="1"/>
              <a:t>Thio</a:t>
            </a:r>
            <a:r>
              <a:rPr lang="en-US" dirty="0"/>
              <a:t>, 2004] that SPP has nothing to do with EOT since this phenomenon is due to the excitation of the special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evanescent waves </a:t>
            </a:r>
            <a:r>
              <a:rPr lang="en-US" dirty="0"/>
              <a:t>that are generated by interaction of the incident light with holes, rings, and other nonuniformities on the metal surface.</a:t>
            </a:r>
          </a:p>
        </p:txBody>
      </p:sp>
    </p:spTree>
    <p:extLst>
      <p:ext uri="{BB962C8B-B14F-4D97-AF65-F5344CB8AC3E}">
        <p14:creationId xmlns:p14="http://schemas.microsoft.com/office/powerpoint/2010/main" val="592252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DEF026-7D02-4A90-8428-A5DF5D22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138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Extraordinary Optical Transmittance (EOT)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B493-4378-4B18-8CFC-A3ED9986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39" y="175343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After almost ten years of intense research and despite a convergence of views, no global consensus exists.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We cannot even give unambiguous answers to the very basic questions: How large can the enhancement of the resonance transmittance be? Does EOT exist indeed?</a:t>
            </a:r>
          </a:p>
        </p:txBody>
      </p:sp>
    </p:spTree>
    <p:extLst>
      <p:ext uri="{BB962C8B-B14F-4D97-AF65-F5344CB8AC3E}">
        <p14:creationId xmlns:p14="http://schemas.microsoft.com/office/powerpoint/2010/main" val="3795755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DEF026-7D02-4A90-8428-A5DF5D22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641" y="138622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Summary and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5B493-4378-4B18-8CFC-A3ED99865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39" y="1753434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Analysis on EOT and SPP is done only in periodic structures.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Transmittance only gets enhanced at certain discrete frequencies.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Film thickness considered is in the order of 10 µm. 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The relationship between EOT and SPP is still under debate. </a:t>
            </a:r>
          </a:p>
        </p:txBody>
      </p:sp>
    </p:spTree>
    <p:extLst>
      <p:ext uri="{BB962C8B-B14F-4D97-AF65-F5344CB8AC3E}">
        <p14:creationId xmlns:p14="http://schemas.microsoft.com/office/powerpoint/2010/main" val="279250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194B1-310C-47B3-BB12-B8580D8C1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660" y="0"/>
            <a:ext cx="10058400" cy="1450757"/>
          </a:xfrm>
        </p:spPr>
        <p:txBody>
          <a:bodyPr/>
          <a:lstStyle/>
          <a:p>
            <a:r>
              <a:rPr lang="en-US" dirty="0"/>
              <a:t>Sample List for ALS Trip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364A7B-017D-419C-8077-D28C51FFC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46443"/>
              </p:ext>
            </p:extLst>
          </p:nvPr>
        </p:nvGraphicFramePr>
        <p:xfrm>
          <a:off x="610719" y="2098084"/>
          <a:ext cx="10848643" cy="36844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99667">
                  <a:extLst>
                    <a:ext uri="{9D8B030D-6E8A-4147-A177-3AD203B41FA5}">
                      <a16:colId xmlns:a16="http://schemas.microsoft.com/office/drawing/2014/main" val="4189502625"/>
                    </a:ext>
                  </a:extLst>
                </a:gridCol>
                <a:gridCol w="4153854">
                  <a:extLst>
                    <a:ext uri="{9D8B030D-6E8A-4147-A177-3AD203B41FA5}">
                      <a16:colId xmlns:a16="http://schemas.microsoft.com/office/drawing/2014/main" val="1764908428"/>
                    </a:ext>
                  </a:extLst>
                </a:gridCol>
                <a:gridCol w="3935174">
                  <a:extLst>
                    <a:ext uri="{9D8B030D-6E8A-4147-A177-3AD203B41FA5}">
                      <a16:colId xmlns:a16="http://schemas.microsoft.com/office/drawing/2014/main" val="1983541719"/>
                    </a:ext>
                  </a:extLst>
                </a:gridCol>
                <a:gridCol w="1259948">
                  <a:extLst>
                    <a:ext uri="{9D8B030D-6E8A-4147-A177-3AD203B41FA5}">
                      <a16:colId xmlns:a16="http://schemas.microsoft.com/office/drawing/2014/main" val="3705301132"/>
                    </a:ext>
                  </a:extLst>
                </a:gridCol>
              </a:tblGrid>
              <a:tr h="5162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Source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Sample Description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Measurement Plans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028835"/>
                  </a:ext>
                </a:extLst>
              </a:tr>
              <a:tr h="344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 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Ag pads with different thickness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On each silver pads</a:t>
                      </a:r>
                    </a:p>
                    <a:p>
                      <a:pPr marL="285750" marR="0" lvl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On substrate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663823"/>
                  </a:ext>
                </a:extLst>
              </a:tr>
              <a:tr h="7374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Hu Hai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Au patterns on sapphire and SiO</a:t>
                      </a:r>
                      <a:r>
                        <a:rPr lang="en-US" sz="1100" dirty="0"/>
                        <a:t>2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Different polarizations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 Large gold 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039892"/>
                  </a:ext>
                </a:extLst>
              </a:tr>
              <a:tr h="102676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Cedomir</a:t>
                      </a:r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KFeSe</a:t>
                      </a:r>
                      <a:r>
                        <a:rPr lang="en-US" dirty="0"/>
                        <a:t> superconductor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 superconducting domains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 non-superconducting area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Possibly high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27375"/>
                  </a:ext>
                </a:extLst>
              </a:tr>
              <a:tr h="51620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Larry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Gold films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 insulating films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On different topography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94229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526" y="0"/>
            <a:ext cx="4423186" cy="17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94C6-1290-40EC-BF54-349C6DC2F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498" y="0"/>
            <a:ext cx="10426537" cy="1450757"/>
          </a:xfrm>
        </p:spPr>
        <p:txBody>
          <a:bodyPr/>
          <a:lstStyle/>
          <a:p>
            <a:r>
              <a:rPr lang="en-US" dirty="0"/>
              <a:t>Extraordinary Optical Transmittance (EOT)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82A4F-E8AB-440C-A148-5491C7E5D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143" y="2119240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Essentially, a </a:t>
            </a:r>
            <a:r>
              <a:rPr lang="en-US" sz="2400" dirty="0">
                <a:solidFill>
                  <a:schemeClr val="tx2"/>
                </a:solidFill>
              </a:rPr>
              <a:t>metal</a:t>
            </a:r>
            <a:r>
              <a:rPr lang="en-US" sz="2400" dirty="0"/>
              <a:t> film becomes </a:t>
            </a:r>
            <a:r>
              <a:rPr lang="en-US" sz="2400" dirty="0">
                <a:solidFill>
                  <a:schemeClr val="tx2"/>
                </a:solidFill>
              </a:rPr>
              <a:t>semi-transparent</a:t>
            </a:r>
            <a:r>
              <a:rPr lang="en-US" sz="2400" dirty="0"/>
              <a:t> at resonant wavelengths allowing the excitation of electromagnetic waves propagating on the surface of the film.</a:t>
            </a:r>
          </a:p>
        </p:txBody>
      </p:sp>
    </p:spTree>
    <p:extLst>
      <p:ext uri="{BB962C8B-B14F-4D97-AF65-F5344CB8AC3E}">
        <p14:creationId xmlns:p14="http://schemas.microsoft.com/office/powerpoint/2010/main" val="1376757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128201-1341-4748-8560-3BDCE43B2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63" y="692573"/>
            <a:ext cx="1051560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Surface Plasmon Polaritons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000" dirty="0"/>
              <a:t>In the optical and infrared spectral ranges, the </a:t>
            </a:r>
            <a:r>
              <a:rPr lang="en-US" sz="2000" dirty="0">
                <a:solidFill>
                  <a:srgbClr val="FF0000"/>
                </a:solidFill>
              </a:rPr>
              <a:t>collective excitation </a:t>
            </a:r>
            <a:r>
              <a:rPr lang="en-US" sz="2000" dirty="0"/>
              <a:t>of the </a:t>
            </a:r>
            <a:r>
              <a:rPr lang="en-US" sz="2000" dirty="0">
                <a:solidFill>
                  <a:srgbClr val="FF0000"/>
                </a:solidFill>
              </a:rPr>
              <a:t>electron density </a:t>
            </a:r>
            <a:r>
              <a:rPr lang="en-US" sz="2000" dirty="0"/>
              <a:t>coupled to the electromagnetic field results in </a:t>
            </a:r>
            <a:r>
              <a:rPr lang="en-US" sz="2000" dirty="0">
                <a:solidFill>
                  <a:srgbClr val="FF0000"/>
                </a:solidFill>
              </a:rPr>
              <a:t>surface plasmon polaritons </a:t>
            </a:r>
            <a:r>
              <a:rPr lang="en-US" sz="2000" dirty="0"/>
              <a:t>(SPPs) travelling on the metal surface.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The SPPs can be excited when the real part of the metal permittivity,                                , is negative and loss is relatively small,                                   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B95551-4B70-46F4-BB7C-2678C5CFB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149" y="2854545"/>
            <a:ext cx="1791174" cy="36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28F40-28CC-4DDD-9349-284F60A45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770" y="3219945"/>
            <a:ext cx="1896742" cy="2809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BD1D70-ADEF-4C6D-B087-AC66452E6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594" y="3848903"/>
            <a:ext cx="6413847" cy="2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9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F128201-1341-4748-8560-3BDCE43B2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96" y="700962"/>
            <a:ext cx="1051560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Surface Plasmon Polaritons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000" dirty="0"/>
              <a:t>At the metal-dielectric interface, the SPP is essentially an H-wave, with the direction of the magnetic field H parallel to the metal surface [Landau et al., 1984].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In the direction perpendicular to the interface, SPPs exponentially decay in the both media.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EA8A1-F8B6-4CB5-9C78-60541F3E8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94" y="3848903"/>
            <a:ext cx="6413847" cy="239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5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7FE9A30-BB99-4908-8E54-05023588E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63" y="745538"/>
            <a:ext cx="10515600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Surface Plasmon Polaritons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000" dirty="0"/>
              <a:t>Assume that the half-space z &lt; 0 is vacuum,              . Neglect the metal loss for the metal half-space.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We seek solutions for the magnetic field H in the following form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where                                                                        ,</a:t>
            </a:r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1E0CF8-67C5-4EEE-BFED-47EB30B7C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651" y="1779654"/>
            <a:ext cx="721412" cy="284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FC429D-A46A-47C4-AB00-7CB7A0016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491" y="2255409"/>
            <a:ext cx="1375669" cy="3011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B4F4BC-637A-4565-BC93-49DB66E79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518" y="3110050"/>
            <a:ext cx="4563613" cy="655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5167D-8C15-4BF5-8516-F8F398625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0890" y="3959288"/>
            <a:ext cx="3917910" cy="417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F0FE22-8188-45DA-9424-0EB3937BF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654" y="4004010"/>
            <a:ext cx="1123380" cy="2970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CF0B42B-5778-48CD-B262-191D09F32BCF}"/>
              </a:ext>
            </a:extLst>
          </p:cNvPr>
          <p:cNvSpPr/>
          <p:nvPr/>
        </p:nvSpPr>
        <p:spPr>
          <a:xfrm>
            <a:off x="619288" y="4381670"/>
            <a:ext cx="1051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boundary conditions, requiring that the tangential components of the magnetic field are continuous at z = 0.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9702E5-E627-4540-82E0-CD3DBE3908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800" y="5080097"/>
            <a:ext cx="1372616" cy="5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5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928697-B5B6-4A20-B688-0A103C05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933" y="800002"/>
            <a:ext cx="10515600" cy="62912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/>
              <a:t>Surface Plasmon Polaritons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000" dirty="0"/>
              <a:t>z component of the electric field takes the following values on the metal interface:</a:t>
            </a:r>
          </a:p>
          <a:p>
            <a:pPr marL="0" indent="0" algn="just">
              <a:buNone/>
            </a:pPr>
            <a:r>
              <a:rPr lang="en-US" sz="2000" dirty="0"/>
              <a:t>On the vacuum side:                                                              .</a:t>
            </a:r>
          </a:p>
          <a:p>
            <a:pPr marL="0" indent="0" algn="just">
              <a:buNone/>
            </a:pPr>
            <a:r>
              <a:rPr lang="en-US" sz="2000" dirty="0"/>
              <a:t>On the metal side:                                                              .</a:t>
            </a:r>
          </a:p>
          <a:p>
            <a:pPr marL="0" indent="0" algn="just">
              <a:buNone/>
            </a:pPr>
            <a:r>
              <a:rPr lang="en-US" sz="2000" dirty="0"/>
              <a:t>This electric field discontinuity occurs due to the surface charge density</a:t>
            </a:r>
          </a:p>
          <a:p>
            <a:pPr marL="0" indent="0" algn="just">
              <a:buNone/>
            </a:pPr>
            <a:r>
              <a:rPr lang="en-US" sz="2000" dirty="0"/>
              <a:t>                                                                                                                         ,</a:t>
            </a:r>
          </a:p>
          <a:p>
            <a:pPr marL="0" indent="0" algn="just">
              <a:buNone/>
            </a:pPr>
            <a:r>
              <a:rPr lang="en-US" sz="2000" dirty="0"/>
              <a:t>which propagates together with the electric and magnetic fields along the film surface.</a:t>
            </a:r>
          </a:p>
          <a:p>
            <a:pPr marL="0" indent="0" algn="just">
              <a:buNone/>
            </a:pPr>
            <a:r>
              <a:rPr lang="en-US" sz="2000" dirty="0"/>
              <a:t>The </a:t>
            </a:r>
            <a:r>
              <a:rPr lang="en-US" sz="2000" dirty="0">
                <a:solidFill>
                  <a:schemeClr val="tx2"/>
                </a:solidFill>
              </a:rPr>
              <a:t>propagation speed</a:t>
            </a:r>
            <a:r>
              <a:rPr lang="en-US" sz="2000" dirty="0"/>
              <a:t>                                          , is always slower than the speed of light. This explains why the surface plasmon polaritons cannot be excited by an external electro- magnetic wave on a perfectly flat metal surface.</a:t>
            </a:r>
          </a:p>
          <a:p>
            <a:pPr marL="0" indent="0" algn="just">
              <a:buNone/>
            </a:pPr>
            <a:r>
              <a:rPr lang="en-US" sz="2000" dirty="0"/>
              <a:t>When n approaches 1 (              ),     vanishes. In this case, the surface charge the normal component of the electric field diverge. This phenomenon is known as the </a:t>
            </a:r>
            <a:r>
              <a:rPr lang="en-US" sz="2000" dirty="0">
                <a:solidFill>
                  <a:schemeClr val="tx2"/>
                </a:solidFill>
              </a:rPr>
              <a:t>plasmon resonance</a:t>
            </a:r>
            <a:r>
              <a:rPr lang="en-US" sz="2000" dirty="0"/>
              <a:t>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26A404-5177-4871-BDB4-B86251F6C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310" y="2292070"/>
            <a:ext cx="3456246" cy="288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648D5A-2221-47C6-809F-EA95846DF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919" y="2751977"/>
            <a:ext cx="3423400" cy="3251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43931E-1649-4272-BCF6-0127B6AF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213" y="3524382"/>
            <a:ext cx="4637944" cy="5209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A70E02-3219-48C1-B490-75013228E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362" y="4540038"/>
            <a:ext cx="1118633" cy="264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6C9DB3-364D-4127-9DB0-DA1612922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6282" y="4509616"/>
            <a:ext cx="1186695" cy="2892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0C2837-853B-45C1-93E6-DEC2B9E13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3213" y="5638388"/>
            <a:ext cx="790865" cy="163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D64525-D1EC-4F6C-968C-34419F8DB2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3518" y="5583727"/>
            <a:ext cx="222435" cy="24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7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C5DE3D-66A1-4AC5-83E6-DED735E30A53}"/>
              </a:ext>
            </a:extLst>
          </p:cNvPr>
          <p:cNvSpPr txBox="1">
            <a:spLocks/>
          </p:cNvSpPr>
          <p:nvPr/>
        </p:nvSpPr>
        <p:spPr>
          <a:xfrm>
            <a:off x="693932" y="827995"/>
            <a:ext cx="10515600" cy="629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/>
              <a:t>Surface Plasmon Polaritons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000" dirty="0"/>
              <a:t>We consider now SPP propagation on a metal film of the finite thickness d. We are interested in the consequences of a strong skin effect                        so that the field decays exponentially in the bulk of the film. 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Apply similar calculation:                                                 , where k</a:t>
            </a:r>
            <a:r>
              <a:rPr lang="en-US" sz="1200" dirty="0"/>
              <a:t>1</a:t>
            </a:r>
            <a:r>
              <a:rPr lang="en-US" sz="2000" dirty="0"/>
              <a:t> and k</a:t>
            </a:r>
            <a:r>
              <a:rPr lang="en-US" sz="1200" dirty="0"/>
              <a:t>2</a:t>
            </a:r>
            <a:r>
              <a:rPr lang="en-US" sz="2000" dirty="0"/>
              <a:t> correspond to the symmetric and the antisymmetric wavevectors of the SPPs.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The light incident on a modulated film. It first excites surface plasmon- polariton (SPP) on the front interface of the film, which then couples to the SPP on the back interface; the back-side SPP is eventually converted into the transmitted light.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56A6D2-D9EC-4DE0-9D1B-CBCBC0B56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636" y="2059437"/>
            <a:ext cx="1403074" cy="2573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3AAD00-F3FE-4623-BBED-2C7BDB434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162" y="2980459"/>
            <a:ext cx="2559193" cy="4688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242957-1CE4-417A-A199-DA97736C7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5240650" y="3299979"/>
            <a:ext cx="1518858" cy="233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416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40FEE4-C624-4DB7-954E-3F36BE5428C8}"/>
              </a:ext>
            </a:extLst>
          </p:cNvPr>
          <p:cNvSpPr txBox="1">
            <a:spLocks/>
          </p:cNvSpPr>
          <p:nvPr/>
        </p:nvSpPr>
        <p:spPr>
          <a:xfrm>
            <a:off x="712594" y="825656"/>
            <a:ext cx="10515600" cy="6291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2400" dirty="0"/>
              <a:t>Surface Plasmon Polaritons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000" dirty="0"/>
              <a:t>These SPPs cannot be excited by an external electromagnetic wave incident from vacuum since that would violate the momentum conservation.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None/>
            </a:pPr>
            <a:r>
              <a:rPr lang="en-US" sz="2000" dirty="0"/>
              <a:t>The situation changes dramatically when the film has a </a:t>
            </a:r>
            <a:r>
              <a:rPr lang="en-US" sz="2000" dirty="0">
                <a:solidFill>
                  <a:srgbClr val="FF0000"/>
                </a:solidFill>
              </a:rPr>
              <a:t>periodically modulated material properties</a:t>
            </a:r>
            <a:r>
              <a:rPr lang="en-US" sz="2000" dirty="0"/>
              <a:t>. In this case, the EM field inside the film also gets modulated. When the spatial period of the modulation coincides with the wavelength of a SPP, it can be excited by an incident EM wave.</a:t>
            </a:r>
          </a:p>
          <a:p>
            <a:pPr marL="0" indent="0" algn="just">
              <a:buNone/>
            </a:pPr>
            <a:endParaRPr lang="en-US" sz="2000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BD50BB-28A8-4791-8527-7AC7E0F7C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978" y="3971287"/>
            <a:ext cx="7163800" cy="2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4880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1491</TotalTime>
  <Words>1044</Words>
  <Application>Microsoft Office PowerPoint</Application>
  <PresentationFormat>Widescreen</PresentationFormat>
  <Paragraphs>105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Retrospect</vt:lpstr>
      <vt:lpstr>A Random Talk</vt:lpstr>
      <vt:lpstr>Sample List for ALS Trip</vt:lpstr>
      <vt:lpstr>Extraordinary Optical Transmittance (EOT)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Extraordinary Optical Transmittance (EOT)</vt:lpstr>
      <vt:lpstr>Extraordinary Optical Transmittance (EOT)</vt:lpstr>
      <vt:lpstr>Extraordinary Optical Transmittance (EOT)</vt:lpstr>
      <vt:lpstr>Extraordinary Optical Transmittance (EOT)</vt:lpstr>
      <vt:lpstr>Summary and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Random Talk</dc:title>
  <dc:creator>XINZHONG</dc:creator>
  <cp:lastModifiedBy>XINZHONG</cp:lastModifiedBy>
  <cp:revision>34</cp:revision>
  <dcterms:created xsi:type="dcterms:W3CDTF">2017-07-10T14:47:35Z</dcterms:created>
  <dcterms:modified xsi:type="dcterms:W3CDTF">2017-07-12T13:36:04Z</dcterms:modified>
</cp:coreProperties>
</file>