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3978" r:id="rId2"/>
    <p:sldMasterId id="2147484578" r:id="rId3"/>
    <p:sldMasterId id="2147483989" r:id="rId4"/>
    <p:sldMasterId id="2147484019" r:id="rId5"/>
  </p:sldMasterIdLst>
  <p:notesMasterIdLst>
    <p:notesMasterId r:id="rId36"/>
  </p:notesMasterIdLst>
  <p:handoutMasterIdLst>
    <p:handoutMasterId r:id="rId37"/>
  </p:handoutMasterIdLst>
  <p:sldIdLst>
    <p:sldId id="322" r:id="rId6"/>
    <p:sldId id="321" r:id="rId7"/>
    <p:sldId id="326" r:id="rId8"/>
    <p:sldId id="325" r:id="rId9"/>
    <p:sldId id="323" r:id="rId10"/>
    <p:sldId id="324" r:id="rId11"/>
    <p:sldId id="329" r:id="rId12"/>
    <p:sldId id="290" r:id="rId13"/>
    <p:sldId id="292" r:id="rId14"/>
    <p:sldId id="289" r:id="rId15"/>
    <p:sldId id="320" r:id="rId16"/>
    <p:sldId id="293" r:id="rId17"/>
    <p:sldId id="302" r:id="rId18"/>
    <p:sldId id="317" r:id="rId19"/>
    <p:sldId id="318" r:id="rId20"/>
    <p:sldId id="303" r:id="rId21"/>
    <p:sldId id="311" r:id="rId22"/>
    <p:sldId id="331" r:id="rId23"/>
    <p:sldId id="332" r:id="rId24"/>
    <p:sldId id="330" r:id="rId25"/>
    <p:sldId id="310" r:id="rId26"/>
    <p:sldId id="315" r:id="rId27"/>
    <p:sldId id="312" r:id="rId28"/>
    <p:sldId id="314" r:id="rId29"/>
    <p:sldId id="304" r:id="rId30"/>
    <p:sldId id="316" r:id="rId31"/>
    <p:sldId id="300" r:id="rId32"/>
    <p:sldId id="307" r:id="rId33"/>
    <p:sldId id="287" r:id="rId34"/>
    <p:sldId id="328" r:id="rId35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zhong Chen" initials="XC" lastIdx="1" clrIdx="0">
    <p:extLst>
      <p:ext uri="{19B8F6BF-5375-455C-9EA6-DF929625EA0E}">
        <p15:presenceInfo xmlns:p15="http://schemas.microsoft.com/office/powerpoint/2012/main" userId="Xinzhong 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137"/>
    <a:srgbClr val="F6BB00"/>
    <a:srgbClr val="B60225"/>
    <a:srgbClr val="969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6370" autoAdjust="0"/>
  </p:normalViewPr>
  <p:slideViewPr>
    <p:cSldViewPr snapToGrid="0" showGuides="1">
      <p:cViewPr varScale="1">
        <p:scale>
          <a:sx n="114" d="100"/>
          <a:sy n="114" d="100"/>
        </p:scale>
        <p:origin x="1314" y="102"/>
      </p:cViewPr>
      <p:guideLst>
        <p:guide orient="horz" pos="921"/>
        <p:guide pos="281"/>
      </p:guideLst>
    </p:cSldViewPr>
  </p:slideViewPr>
  <p:outlineViewPr>
    <p:cViewPr>
      <p:scale>
        <a:sx n="33" d="100"/>
        <a:sy n="33" d="100"/>
      </p:scale>
      <p:origin x="0" y="-44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3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377CAF-2816-7F40-B848-406DD27D5DEB}" type="datetime1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5E4603-4871-0F40-9F04-AA53B8A0D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A8101-327C-4B7B-9F91-CA18ACB5FC38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E02C-9641-4404-8E72-F934BB55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1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3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5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0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9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47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8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17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047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2163536"/>
            <a:ext cx="82296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175248"/>
            <a:ext cx="82296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72500" y="6480610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22809CA-63A8-4839-8AF3-930321ACCBE3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614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32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42291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114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73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79500"/>
            <a:ext cx="8229600" cy="51992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39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15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M stack_2clr_pms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3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796349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2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7418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180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4051301" cy="479230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6656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80975" y="195263"/>
            <a:ext cx="8767762" cy="533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94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312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5372099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4465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693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9699"/>
            <a:ext cx="8229600" cy="5435601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6963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45651"/>
            <a:ext cx="8229600" cy="4516949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26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8156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5245193" y="38227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245193" y="20193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5245193" y="2159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31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3"/>
          </p:nvPr>
        </p:nvSpPr>
        <p:spPr>
          <a:xfrm>
            <a:off x="5245100" y="215900"/>
            <a:ext cx="3683000" cy="5257800"/>
          </a:xfrm>
          <a:prstGeom prst="rect">
            <a:avLst/>
          </a:prstGeom>
          <a:solidFill>
            <a:srgbClr val="D9D9D9"/>
          </a:solidFill>
        </p:spPr>
      </p:sp>
    </p:spTree>
    <p:extLst>
      <p:ext uri="{BB962C8B-B14F-4D97-AF65-F5344CB8AC3E}">
        <p14:creationId xmlns:p14="http://schemas.microsoft.com/office/powerpoint/2010/main" val="29412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 Children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_childrens_horizstack_3c_CMYK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8" y="2235200"/>
            <a:ext cx="6076002" cy="23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16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02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2163536"/>
            <a:ext cx="82296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4572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914400" indent="-230188">
              <a:defRPr/>
            </a:lvl3pPr>
            <a:lvl4pPr marL="1371600" indent="-230188">
              <a:defRPr/>
            </a:lvl4pPr>
            <a:lvl5pPr marL="1828800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175248"/>
            <a:ext cx="82296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72500" y="6480610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22809CA-63A8-4839-8AF3-930321ACCBE3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678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4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42291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891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9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85" r:id="rId7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5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7" descr="SBM horz_2clr_pms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61" r:id="rId2"/>
    <p:sldLayoutId id="2147484562" r:id="rId3"/>
    <p:sldLayoutId id="2147484563" r:id="rId4"/>
    <p:sldLayoutId id="2147484564" r:id="rId5"/>
    <p:sldLayoutId id="2147484565" r:id="rId6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olidFooterArt_C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692775"/>
            <a:ext cx="87995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b_childrens_horiz_3c_Cnota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876925"/>
            <a:ext cx="3222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7" r:id="rId6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C03137"/>
          </a:solidFill>
          <a:latin typeface="Helvetica"/>
          <a:ea typeface="ＭＳ Ｐゴシック" pitchFamily="-112" charset="-128"/>
          <a:cs typeface="Helvetica"/>
        </a:defRPr>
      </a:lvl1pPr>
      <a:lvl2pPr marL="107950" indent="-107950" algn="l" defTabSz="576263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51593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373188" indent="-231775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47713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33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512" y="1944461"/>
            <a:ext cx="8229600" cy="4008664"/>
          </a:xfrm>
        </p:spPr>
        <p:txBody>
          <a:bodyPr/>
          <a:lstStyle/>
          <a:p>
            <a:pPr algn="just"/>
            <a:r>
              <a:rPr lang="en-US" sz="2400" dirty="0"/>
              <a:t>    </a:t>
            </a:r>
            <a:r>
              <a:rPr lang="en-US" sz="2000" dirty="0"/>
              <a:t>Mie presented a solution to Maxwell’s equations that describes the extinction spectra of spherical particles of arbitrary size.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88" y="3629025"/>
            <a:ext cx="1704879" cy="224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64" y="3743230"/>
            <a:ext cx="2667372" cy="1352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374" y="5095969"/>
            <a:ext cx="2591162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-1" y="1973036"/>
            <a:ext cx="8883941" cy="4008664"/>
          </a:xfrm>
        </p:spPr>
        <p:txBody>
          <a:bodyPr/>
          <a:lstStyle/>
          <a:p>
            <a:pPr algn="just"/>
            <a:r>
              <a:rPr lang="en-US" dirty="0"/>
              <a:t>   </a:t>
            </a:r>
            <a:r>
              <a:rPr lang="en-US" sz="1800" dirty="0"/>
              <a:t>Can we understand the optical behaviors if the geometry of particles are disordered and semi-random?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none" dirty="0"/>
              <a:t>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884" y="551806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AFM image of dimension 10 µm taken from one of the samples.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91" y="2859041"/>
            <a:ext cx="2600586" cy="25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none" dirty="0"/>
              <a:t>Sample Introduction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0" y="2163536"/>
            <a:ext cx="8229600" cy="38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457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3137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9144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3716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18288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 set of nine sputtered gold thin films (thickness~30 nm) on sapphire substrate.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Each film has slightly different surface filling fraction.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Four films are slight below percolation threshold and five are slightly above percolation threshold. Films DC conductivity from 22 </a:t>
            </a:r>
            <a:r>
              <a:rPr lang="el-GR" sz="1600" dirty="0"/>
              <a:t>Ω</a:t>
            </a:r>
            <a:r>
              <a:rPr lang="en-US" sz="1600" dirty="0"/>
              <a:t> to k</a:t>
            </a:r>
            <a:r>
              <a:rPr lang="el-GR" sz="1600" dirty="0"/>
              <a:t>Ω</a:t>
            </a:r>
            <a:r>
              <a:rPr lang="en-US" sz="1600" dirty="0"/>
              <a:t> range to M</a:t>
            </a:r>
            <a:r>
              <a:rPr lang="el-GR" sz="1600" dirty="0"/>
              <a:t>Ω</a:t>
            </a:r>
            <a:r>
              <a:rPr lang="en-US" sz="1600" dirty="0"/>
              <a:t> range to infinite.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38970" y="3922516"/>
            <a:ext cx="2061681" cy="206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12" y="3948204"/>
            <a:ext cx="2052002" cy="205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34" y="3941876"/>
            <a:ext cx="2042322" cy="204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235665" y="6049089"/>
            <a:ext cx="7579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Scanning electron micrographs of 4</a:t>
            </a:r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 by 4</a:t>
            </a:r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 areas of three granular gold films spanning percolation.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486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2163536"/>
            <a:ext cx="8229600" cy="38366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Mid-IR Broad-Band Reflectance Spectroscopy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Mid-IR Broad-Band Near-Field Spectroscopy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Mid-IR Single-Wavelength Near-Field Imaging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184501"/>
            <a:ext cx="8229600" cy="797788"/>
          </a:xfrm>
        </p:spPr>
        <p:txBody>
          <a:bodyPr/>
          <a:lstStyle/>
          <a:p>
            <a:r>
              <a:rPr lang="en-US" cap="none" dirty="0"/>
              <a:t>Experiments and Data</a:t>
            </a:r>
          </a:p>
        </p:txBody>
      </p:sp>
    </p:spTree>
    <p:extLst>
      <p:ext uri="{BB962C8B-B14F-4D97-AF65-F5344CB8AC3E}">
        <p14:creationId xmlns:p14="http://schemas.microsoft.com/office/powerpoint/2010/main" val="333360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1475" y="1256410"/>
            <a:ext cx="8934450" cy="797788"/>
          </a:xfrm>
        </p:spPr>
        <p:txBody>
          <a:bodyPr/>
          <a:lstStyle/>
          <a:p>
            <a:r>
              <a:rPr lang="en-US" sz="2400" cap="none" dirty="0"/>
              <a:t>Reflectance Spectroscopy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8" y="2054197"/>
            <a:ext cx="4265718" cy="337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5" y="5433534"/>
            <a:ext cx="3985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Experimental reflectance spectrum measured at ALS, Berkeley, CA.</a:t>
            </a:r>
          </a:p>
        </p:txBody>
      </p:sp>
    </p:spTree>
    <p:extLst>
      <p:ext uri="{BB962C8B-B14F-4D97-AF65-F5344CB8AC3E}">
        <p14:creationId xmlns:p14="http://schemas.microsoft.com/office/powerpoint/2010/main" val="313462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1475" y="1256410"/>
            <a:ext cx="8934450" cy="797788"/>
          </a:xfrm>
        </p:spPr>
        <p:txBody>
          <a:bodyPr/>
          <a:lstStyle/>
          <a:p>
            <a:r>
              <a:rPr lang="en-US" sz="2400" cap="none" dirty="0"/>
              <a:t>Reflectance Spectroscopy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8" y="2054197"/>
            <a:ext cx="4265718" cy="337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5" y="5433534"/>
            <a:ext cx="3985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Experimental reflectance spectrum measured at ALS, Berkeley, CA.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697" y="4202100"/>
            <a:ext cx="2172003" cy="562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2176" y="2139193"/>
            <a:ext cx="3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Medium Approximation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206" y="2872206"/>
            <a:ext cx="2324424" cy="581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2176" y="374386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99236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1475" y="1256410"/>
            <a:ext cx="8934450" cy="797788"/>
          </a:xfrm>
        </p:spPr>
        <p:txBody>
          <a:bodyPr/>
          <a:lstStyle/>
          <a:p>
            <a:r>
              <a:rPr lang="en-US" sz="2400" cap="none" dirty="0"/>
              <a:t>Reflectance Spectroscopy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8" y="2054197"/>
            <a:ext cx="4265718" cy="3379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93" y="2054197"/>
            <a:ext cx="4333875" cy="3379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5" y="5433534"/>
            <a:ext cx="3985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Experimental reflectance spectrum measured at ALS, Berkeley, CA.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308" y="5433533"/>
            <a:ext cx="3945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Simulation of reflectance spectrum by effective medium theory.</a:t>
            </a:r>
          </a:p>
        </p:txBody>
      </p:sp>
    </p:spTree>
    <p:extLst>
      <p:ext uri="{BB962C8B-B14F-4D97-AF65-F5344CB8AC3E}">
        <p14:creationId xmlns:p14="http://schemas.microsoft.com/office/powerpoint/2010/main" val="250726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1175248"/>
            <a:ext cx="8543925" cy="797788"/>
          </a:xfrm>
        </p:spPr>
        <p:txBody>
          <a:bodyPr/>
          <a:lstStyle/>
          <a:p>
            <a:r>
              <a:rPr lang="en-US" sz="2400" cap="none" dirty="0"/>
              <a:t>Broad-Band Near-Field Spectroscopy</a:t>
            </a:r>
          </a:p>
          <a:p>
            <a:endParaRPr lang="en-US" dirty="0"/>
          </a:p>
        </p:txBody>
      </p:sp>
      <p:grpSp>
        <p:nvGrpSpPr>
          <p:cNvPr id="5" name="组合 3"/>
          <p:cNvGrpSpPr/>
          <p:nvPr/>
        </p:nvGrpSpPr>
        <p:grpSpPr>
          <a:xfrm>
            <a:off x="-448199" y="1574142"/>
            <a:ext cx="3115199" cy="2112033"/>
            <a:chOff x="539552" y="335713"/>
            <a:chExt cx="3679477" cy="2513423"/>
          </a:xfrm>
        </p:grpSpPr>
        <p:pic>
          <p:nvPicPr>
            <p:cNvPr id="7" name="Picture 2" descr="GF-Au-6_top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79" y="925086"/>
              <a:ext cx="1939925" cy="192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scene3d>
              <a:camera prst="perspectiveRelaxed" fov="7200000"/>
              <a:lightRig rig="threePt" dir="t">
                <a:rot lat="0" lon="0" rev="6600000"/>
              </a:lightRig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67865" y="2365246"/>
              <a:ext cx="762936" cy="369332"/>
            </a:xfrm>
            <a:prstGeom prst="rect">
              <a:avLst/>
            </a:prstGeom>
            <a:solidFill>
              <a:schemeClr val="bg1"/>
            </a:solidFill>
            <a:scene3d>
              <a:camera prst="perspectiveRelaxedModerately" fov="7200000">
                <a:rot lat="17699988" lon="0" rev="0"/>
              </a:camera>
              <a:lightRig rig="threePt" dir="t"/>
            </a:scene3d>
            <a:sp3d/>
          </p:spPr>
          <p:txBody>
            <a:bodyPr wrap="square" rtlCol="0">
              <a:spAutoFit/>
              <a:flatTx/>
            </a:bodyPr>
            <a:lstStyle/>
            <a:p>
              <a:r>
                <a:rPr lang="en-US" altLang="zh-CN" sz="1400" b="1" dirty="0"/>
                <a:t>AFM</a:t>
              </a:r>
              <a:endParaRPr lang="zh-CN" altLang="en-US" sz="1400" b="1" dirty="0"/>
            </a:p>
          </p:txBody>
        </p:sp>
        <p:grpSp>
          <p:nvGrpSpPr>
            <p:cNvPr id="10" name="组合 8"/>
            <p:cNvGrpSpPr/>
            <p:nvPr/>
          </p:nvGrpSpPr>
          <p:grpSpPr>
            <a:xfrm>
              <a:off x="1077093" y="434744"/>
              <a:ext cx="1880807" cy="2045060"/>
              <a:chOff x="1647271" y="1530577"/>
              <a:chExt cx="2911713" cy="3165996"/>
            </a:xfrm>
          </p:grpSpPr>
          <p:grpSp>
            <p:nvGrpSpPr>
              <p:cNvPr id="16" name="组合 14"/>
              <p:cNvGrpSpPr/>
              <p:nvPr/>
            </p:nvGrpSpPr>
            <p:grpSpPr>
              <a:xfrm>
                <a:off x="1647271" y="1871331"/>
                <a:ext cx="2911713" cy="2404270"/>
                <a:chOff x="2283434" y="2396625"/>
                <a:chExt cx="2275550" cy="1878975"/>
              </a:xfrm>
            </p:grpSpPr>
            <p:sp>
              <p:nvSpPr>
                <p:cNvPr id="18" name="Freeform 15"/>
                <p:cNvSpPr/>
                <p:nvPr/>
              </p:nvSpPr>
              <p:spPr>
                <a:xfrm>
                  <a:off x="2283434" y="2484211"/>
                  <a:ext cx="2275550" cy="1791389"/>
                </a:xfrm>
                <a:custGeom>
                  <a:avLst/>
                  <a:gdLst>
                    <a:gd name="connsiteX0" fmla="*/ 0 w 1935892"/>
                    <a:gd name="connsiteY0" fmla="*/ 8238 h 1524000"/>
                    <a:gd name="connsiteX1" fmla="*/ 823784 w 1935892"/>
                    <a:gd name="connsiteY1" fmla="*/ 0 h 1524000"/>
                    <a:gd name="connsiteX2" fmla="*/ 1935892 w 1935892"/>
                    <a:gd name="connsiteY2" fmla="*/ 1524000 h 1524000"/>
                    <a:gd name="connsiteX3" fmla="*/ 1820562 w 1935892"/>
                    <a:gd name="connsiteY3" fmla="*/ 1524000 h 1524000"/>
                    <a:gd name="connsiteX4" fmla="*/ 0 w 1935892"/>
                    <a:gd name="connsiteY4" fmla="*/ 823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5892" h="1524000">
                      <a:moveTo>
                        <a:pt x="0" y="8238"/>
                      </a:moveTo>
                      <a:lnTo>
                        <a:pt x="823784" y="0"/>
                      </a:lnTo>
                      <a:lnTo>
                        <a:pt x="1935892" y="1524000"/>
                      </a:lnTo>
                      <a:lnTo>
                        <a:pt x="1820562" y="1524000"/>
                      </a:lnTo>
                      <a:lnTo>
                        <a:pt x="0" y="8238"/>
                      </a:lnTo>
                      <a:close/>
                    </a:path>
                  </a:pathLst>
                </a:custGeom>
                <a:gradFill>
                  <a:gsLst>
                    <a:gs pos="46000">
                      <a:srgbClr val="FB8082">
                        <a:alpha val="2100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35000"/>
                      </a:schemeClr>
                    </a:gs>
                    <a:gs pos="100000">
                      <a:srgbClr val="FF0000"/>
                    </a:gs>
                  </a:gsLst>
                  <a:lin ang="18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9" name="椭圆 12"/>
                <p:cNvSpPr/>
                <p:nvPr/>
              </p:nvSpPr>
              <p:spPr>
                <a:xfrm>
                  <a:off x="2303238" y="2396625"/>
                  <a:ext cx="945332" cy="1824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8082">
                        <a:lumMod val="59000"/>
                        <a:lumOff val="41000"/>
                      </a:srgbClr>
                    </a:gs>
                    <a:gs pos="100000">
                      <a:srgbClr val="FF0000">
                        <a:lumMod val="55000"/>
                        <a:lumOff val="4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 rot="2713626">
                <a:off x="1761688" y="2851514"/>
                <a:ext cx="3165996" cy="524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IR Near-field Probe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2612897" y="335713"/>
              <a:ext cx="1606132" cy="1635131"/>
              <a:chOff x="8915946" y="3233519"/>
              <a:chExt cx="1676912" cy="1707188"/>
            </a:xfrm>
          </p:grpSpPr>
          <p:sp>
            <p:nvSpPr>
              <p:cNvPr id="14" name="Freeform 46"/>
              <p:cNvSpPr/>
              <p:nvPr/>
            </p:nvSpPr>
            <p:spPr>
              <a:xfrm>
                <a:off x="8915946" y="3904067"/>
                <a:ext cx="46862" cy="527605"/>
              </a:xfrm>
              <a:custGeom>
                <a:avLst/>
                <a:gdLst>
                  <a:gd name="connsiteX0" fmla="*/ 58900 w 75678"/>
                  <a:gd name="connsiteY0" fmla="*/ 0 h 620786"/>
                  <a:gd name="connsiteX1" fmla="*/ 177 w 75678"/>
                  <a:gd name="connsiteY1" fmla="*/ 343949 h 620786"/>
                  <a:gd name="connsiteX2" fmla="*/ 75678 w 75678"/>
                  <a:gd name="connsiteY2" fmla="*/ 620786 h 6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8" h="620786">
                    <a:moveTo>
                      <a:pt x="58900" y="0"/>
                    </a:moveTo>
                    <a:cubicBezTo>
                      <a:pt x="28140" y="120242"/>
                      <a:pt x="-2619" y="240485"/>
                      <a:pt x="177" y="343949"/>
                    </a:cubicBezTo>
                    <a:cubicBezTo>
                      <a:pt x="2973" y="447413"/>
                      <a:pt x="75678" y="620786"/>
                      <a:pt x="75678" y="620786"/>
                    </a:cubicBezTo>
                  </a:path>
                </a:pathLst>
              </a:custGeom>
              <a:noFill/>
              <a:ln w="34925">
                <a:solidFill>
                  <a:schemeClr val="bg2">
                    <a:lumMod val="50000"/>
                    <a:alpha val="67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pic>
            <p:nvPicPr>
              <p:cNvPr id="15" name="Picture 2" descr="C:\Users\mengkun\Dropbox\proposal for Dimitri\AFM_tip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71444" y="3233519"/>
                <a:ext cx="1621414" cy="1707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539552" y="555754"/>
              <a:ext cx="600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601414">
              <a:off x="843733" y="1399732"/>
              <a:ext cx="1324799" cy="4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2-25 um</a:t>
              </a:r>
              <a:endParaRPr lang="zh-CN" alt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723" y="1609544"/>
            <a:ext cx="2906856" cy="21237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312" y="3853986"/>
            <a:ext cx="3049678" cy="21837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342" y="1574141"/>
            <a:ext cx="3143709" cy="22078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0526" y="3567703"/>
            <a:ext cx="196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Schematics of near-field </a:t>
            </a:r>
          </a:p>
          <a:p>
            <a:r>
              <a:rPr lang="en-US" sz="1000" dirty="0"/>
              <a:t>spectroscopy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6271" y="3616645"/>
            <a:ext cx="1853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Near-field spectrum of film #6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11206" y="5953981"/>
            <a:ext cx="1853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Near-field spectrum of film #7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2598" y="3616645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Near-field spectrum of film #10</a:t>
            </a:r>
          </a:p>
        </p:txBody>
      </p:sp>
    </p:spTree>
    <p:extLst>
      <p:ext uri="{BB962C8B-B14F-4D97-AF65-F5344CB8AC3E}">
        <p14:creationId xmlns:p14="http://schemas.microsoft.com/office/powerpoint/2010/main" val="415537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High q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11" y="1581239"/>
            <a:ext cx="2952925" cy="195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1938" y="5847619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Selected near-field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938" y="3540536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Selected near-field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76" y="3786757"/>
            <a:ext cx="2989286" cy="19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High q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11" y="1581239"/>
            <a:ext cx="2952925" cy="195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1938" y="5847619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Selected near-field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938" y="3540536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Selected near-field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76" y="3786757"/>
            <a:ext cx="2989286" cy="1983918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 rot="13059761">
            <a:off x="2112322" y="2904918"/>
            <a:ext cx="332452" cy="1192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 rot="13059761">
            <a:off x="2487248" y="2548436"/>
            <a:ext cx="332452" cy="1192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 rot="13059761">
            <a:off x="2961008" y="2226726"/>
            <a:ext cx="332452" cy="1192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84994" y="3016864"/>
                <a:ext cx="9821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94" y="3016864"/>
                <a:ext cx="982128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76058" y="2701691"/>
                <a:ext cx="12243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58" y="2701691"/>
                <a:ext cx="122437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4848" y="2294553"/>
                <a:ext cx="12243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48" y="2294553"/>
                <a:ext cx="1224374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93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1846217"/>
            <a:ext cx="8229600" cy="4325983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85" y="3095538"/>
            <a:ext cx="1470915" cy="21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2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High q Effect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04" y="1477090"/>
            <a:ext cx="3028425" cy="197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11" y="1581239"/>
            <a:ext cx="2952925" cy="1959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1938" y="5847619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Selected near-field spectrum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9245" y="3393479"/>
            <a:ext cx="263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Simulation by mixing spectra of non-zero in-plane momenta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747" y="3956001"/>
            <a:ext cx="3002297" cy="1891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4533" y="5770675"/>
            <a:ext cx="263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Simulation by mixing spectra of non-zero in-plane momenta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938" y="3540536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Selected near-field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376" y="3786757"/>
            <a:ext cx="2989286" cy="19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3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Mid-IR Single-Wavelength Near-Field Imaging </a:t>
            </a:r>
          </a:p>
          <a:p>
            <a:endParaRPr lang="en-US" dirty="0"/>
          </a:p>
        </p:txBody>
      </p:sp>
      <p:grpSp>
        <p:nvGrpSpPr>
          <p:cNvPr id="5" name="组合 3"/>
          <p:cNvGrpSpPr/>
          <p:nvPr/>
        </p:nvGrpSpPr>
        <p:grpSpPr>
          <a:xfrm>
            <a:off x="-448199" y="1574142"/>
            <a:ext cx="3115199" cy="2112033"/>
            <a:chOff x="539552" y="335713"/>
            <a:chExt cx="3679477" cy="2513423"/>
          </a:xfrm>
        </p:grpSpPr>
        <p:pic>
          <p:nvPicPr>
            <p:cNvPr id="6" name="Picture 2" descr="GF-Au-6_top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79" y="925086"/>
              <a:ext cx="1939925" cy="192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scene3d>
              <a:camera prst="perspectiveRelaxed" fov="7200000"/>
              <a:lightRig rig="threePt" dir="t">
                <a:rot lat="0" lon="0" rev="6600000"/>
              </a:lightRig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67865" y="2365246"/>
              <a:ext cx="762936" cy="369332"/>
            </a:xfrm>
            <a:prstGeom prst="rect">
              <a:avLst/>
            </a:prstGeom>
            <a:solidFill>
              <a:schemeClr val="bg1"/>
            </a:solidFill>
            <a:scene3d>
              <a:camera prst="perspectiveRelaxedModerately" fov="7200000">
                <a:rot lat="17699988" lon="0" rev="0"/>
              </a:camera>
              <a:lightRig rig="threePt" dir="t"/>
            </a:scene3d>
            <a:sp3d/>
          </p:spPr>
          <p:txBody>
            <a:bodyPr wrap="square" rtlCol="0">
              <a:spAutoFit/>
              <a:flatTx/>
            </a:bodyPr>
            <a:lstStyle/>
            <a:p>
              <a:r>
                <a:rPr lang="en-US" altLang="zh-CN" sz="1400" b="1" dirty="0"/>
                <a:t>AFM</a:t>
              </a:r>
              <a:endParaRPr lang="zh-CN" altLang="en-US" sz="1400" b="1" dirty="0"/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1077093" y="434744"/>
              <a:ext cx="1880807" cy="2045060"/>
              <a:chOff x="1647271" y="1530577"/>
              <a:chExt cx="2911713" cy="3165996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1647271" y="1871331"/>
                <a:ext cx="2911713" cy="2404270"/>
                <a:chOff x="2283434" y="2396625"/>
                <a:chExt cx="2275550" cy="1878975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2283434" y="2484211"/>
                  <a:ext cx="2275550" cy="1791389"/>
                </a:xfrm>
                <a:custGeom>
                  <a:avLst/>
                  <a:gdLst>
                    <a:gd name="connsiteX0" fmla="*/ 0 w 1935892"/>
                    <a:gd name="connsiteY0" fmla="*/ 8238 h 1524000"/>
                    <a:gd name="connsiteX1" fmla="*/ 823784 w 1935892"/>
                    <a:gd name="connsiteY1" fmla="*/ 0 h 1524000"/>
                    <a:gd name="connsiteX2" fmla="*/ 1935892 w 1935892"/>
                    <a:gd name="connsiteY2" fmla="*/ 1524000 h 1524000"/>
                    <a:gd name="connsiteX3" fmla="*/ 1820562 w 1935892"/>
                    <a:gd name="connsiteY3" fmla="*/ 1524000 h 1524000"/>
                    <a:gd name="connsiteX4" fmla="*/ 0 w 1935892"/>
                    <a:gd name="connsiteY4" fmla="*/ 823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5892" h="1524000">
                      <a:moveTo>
                        <a:pt x="0" y="8238"/>
                      </a:moveTo>
                      <a:lnTo>
                        <a:pt x="823784" y="0"/>
                      </a:lnTo>
                      <a:lnTo>
                        <a:pt x="1935892" y="1524000"/>
                      </a:lnTo>
                      <a:lnTo>
                        <a:pt x="1820562" y="1524000"/>
                      </a:lnTo>
                      <a:lnTo>
                        <a:pt x="0" y="8238"/>
                      </a:lnTo>
                      <a:close/>
                    </a:path>
                  </a:pathLst>
                </a:custGeom>
                <a:gradFill>
                  <a:gsLst>
                    <a:gs pos="46000">
                      <a:srgbClr val="FB8082">
                        <a:alpha val="2100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35000"/>
                      </a:schemeClr>
                    </a:gs>
                    <a:gs pos="100000">
                      <a:srgbClr val="FF0000"/>
                    </a:gs>
                  </a:gsLst>
                  <a:lin ang="18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椭圆 12"/>
                <p:cNvSpPr/>
                <p:nvPr/>
              </p:nvSpPr>
              <p:spPr>
                <a:xfrm>
                  <a:off x="2303238" y="2396625"/>
                  <a:ext cx="945332" cy="1824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8082">
                        <a:lumMod val="59000"/>
                        <a:lumOff val="41000"/>
                      </a:srgbClr>
                    </a:gs>
                    <a:gs pos="100000">
                      <a:srgbClr val="FF0000">
                        <a:lumMod val="55000"/>
                        <a:lumOff val="4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2713626">
                <a:off x="1761688" y="2851514"/>
                <a:ext cx="3165996" cy="524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IR Near-field Probe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2612897" y="335713"/>
              <a:ext cx="1606132" cy="1635131"/>
              <a:chOff x="8915946" y="3233519"/>
              <a:chExt cx="1676912" cy="1707188"/>
            </a:xfrm>
          </p:grpSpPr>
          <p:sp>
            <p:nvSpPr>
              <p:cNvPr id="12" name="Freeform 46"/>
              <p:cNvSpPr/>
              <p:nvPr/>
            </p:nvSpPr>
            <p:spPr>
              <a:xfrm>
                <a:off x="8915946" y="3904067"/>
                <a:ext cx="46862" cy="527605"/>
              </a:xfrm>
              <a:custGeom>
                <a:avLst/>
                <a:gdLst>
                  <a:gd name="connsiteX0" fmla="*/ 58900 w 75678"/>
                  <a:gd name="connsiteY0" fmla="*/ 0 h 620786"/>
                  <a:gd name="connsiteX1" fmla="*/ 177 w 75678"/>
                  <a:gd name="connsiteY1" fmla="*/ 343949 h 620786"/>
                  <a:gd name="connsiteX2" fmla="*/ 75678 w 75678"/>
                  <a:gd name="connsiteY2" fmla="*/ 620786 h 6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8" h="620786">
                    <a:moveTo>
                      <a:pt x="58900" y="0"/>
                    </a:moveTo>
                    <a:cubicBezTo>
                      <a:pt x="28140" y="120242"/>
                      <a:pt x="-2619" y="240485"/>
                      <a:pt x="177" y="343949"/>
                    </a:cubicBezTo>
                    <a:cubicBezTo>
                      <a:pt x="2973" y="447413"/>
                      <a:pt x="75678" y="620786"/>
                      <a:pt x="75678" y="620786"/>
                    </a:cubicBezTo>
                  </a:path>
                </a:pathLst>
              </a:custGeom>
              <a:noFill/>
              <a:ln w="34925">
                <a:solidFill>
                  <a:schemeClr val="bg2">
                    <a:lumMod val="50000"/>
                    <a:alpha val="67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pic>
            <p:nvPicPr>
              <p:cNvPr id="13" name="Picture 2" descr="C:\Users\mengkun\Dropbox\proposal for Dimitri\AFM_ti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71444" y="3233519"/>
                <a:ext cx="1621414" cy="1707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39552" y="555754"/>
              <a:ext cx="600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601414">
              <a:off x="843733" y="1399732"/>
              <a:ext cx="1324799" cy="4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~10 um</a:t>
              </a:r>
              <a:endParaRPr lang="zh-CN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3662" y="3573048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Schematics of near-field </a:t>
            </a:r>
          </a:p>
          <a:p>
            <a:r>
              <a:rPr lang="en-US" sz="1000" dirty="0"/>
              <a:t>imaging.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493" y="1805680"/>
            <a:ext cx="1796005" cy="178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908" y="1805679"/>
            <a:ext cx="1781557" cy="1774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876" y="1805679"/>
            <a:ext cx="1781267" cy="17745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55148" y="3589155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AFM topography image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0428" y="3589153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near-field signal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9462" y="3589153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near-field signal</a:t>
            </a:r>
          </a:p>
        </p:txBody>
      </p:sp>
    </p:spTree>
    <p:extLst>
      <p:ext uri="{BB962C8B-B14F-4D97-AF65-F5344CB8AC3E}">
        <p14:creationId xmlns:p14="http://schemas.microsoft.com/office/powerpoint/2010/main" val="113863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Mid-IR Single-Wavelength Near-Field Imaging </a:t>
            </a:r>
          </a:p>
          <a:p>
            <a:endParaRPr lang="en-US" dirty="0"/>
          </a:p>
        </p:txBody>
      </p:sp>
      <p:grpSp>
        <p:nvGrpSpPr>
          <p:cNvPr id="5" name="组合 3"/>
          <p:cNvGrpSpPr/>
          <p:nvPr/>
        </p:nvGrpSpPr>
        <p:grpSpPr>
          <a:xfrm>
            <a:off x="-448199" y="1574142"/>
            <a:ext cx="3115199" cy="2112033"/>
            <a:chOff x="539552" y="335713"/>
            <a:chExt cx="3679477" cy="2513423"/>
          </a:xfrm>
        </p:grpSpPr>
        <p:pic>
          <p:nvPicPr>
            <p:cNvPr id="6" name="Picture 2" descr="GF-Au-6_top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79" y="925086"/>
              <a:ext cx="1939925" cy="192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scene3d>
              <a:camera prst="perspectiveRelaxed" fov="7200000"/>
              <a:lightRig rig="threePt" dir="t">
                <a:rot lat="0" lon="0" rev="6600000"/>
              </a:lightRig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67865" y="2365246"/>
              <a:ext cx="762936" cy="369332"/>
            </a:xfrm>
            <a:prstGeom prst="rect">
              <a:avLst/>
            </a:prstGeom>
            <a:solidFill>
              <a:schemeClr val="bg1"/>
            </a:solidFill>
            <a:scene3d>
              <a:camera prst="perspectiveRelaxedModerately" fov="7200000">
                <a:rot lat="17699988" lon="0" rev="0"/>
              </a:camera>
              <a:lightRig rig="threePt" dir="t"/>
            </a:scene3d>
            <a:sp3d/>
          </p:spPr>
          <p:txBody>
            <a:bodyPr wrap="square" rtlCol="0">
              <a:spAutoFit/>
              <a:flatTx/>
            </a:bodyPr>
            <a:lstStyle/>
            <a:p>
              <a:r>
                <a:rPr lang="en-US" altLang="zh-CN" sz="1400" b="1" dirty="0"/>
                <a:t>AFM</a:t>
              </a:r>
              <a:endParaRPr lang="zh-CN" altLang="en-US" sz="1400" b="1" dirty="0"/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1077093" y="434744"/>
              <a:ext cx="1880807" cy="2045060"/>
              <a:chOff x="1647271" y="1530577"/>
              <a:chExt cx="2911713" cy="3165996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1647271" y="1871331"/>
                <a:ext cx="2911713" cy="2404270"/>
                <a:chOff x="2283434" y="2396625"/>
                <a:chExt cx="2275550" cy="1878975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2283434" y="2484211"/>
                  <a:ext cx="2275550" cy="1791389"/>
                </a:xfrm>
                <a:custGeom>
                  <a:avLst/>
                  <a:gdLst>
                    <a:gd name="connsiteX0" fmla="*/ 0 w 1935892"/>
                    <a:gd name="connsiteY0" fmla="*/ 8238 h 1524000"/>
                    <a:gd name="connsiteX1" fmla="*/ 823784 w 1935892"/>
                    <a:gd name="connsiteY1" fmla="*/ 0 h 1524000"/>
                    <a:gd name="connsiteX2" fmla="*/ 1935892 w 1935892"/>
                    <a:gd name="connsiteY2" fmla="*/ 1524000 h 1524000"/>
                    <a:gd name="connsiteX3" fmla="*/ 1820562 w 1935892"/>
                    <a:gd name="connsiteY3" fmla="*/ 1524000 h 1524000"/>
                    <a:gd name="connsiteX4" fmla="*/ 0 w 1935892"/>
                    <a:gd name="connsiteY4" fmla="*/ 823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5892" h="1524000">
                      <a:moveTo>
                        <a:pt x="0" y="8238"/>
                      </a:moveTo>
                      <a:lnTo>
                        <a:pt x="823784" y="0"/>
                      </a:lnTo>
                      <a:lnTo>
                        <a:pt x="1935892" y="1524000"/>
                      </a:lnTo>
                      <a:lnTo>
                        <a:pt x="1820562" y="1524000"/>
                      </a:lnTo>
                      <a:lnTo>
                        <a:pt x="0" y="8238"/>
                      </a:lnTo>
                      <a:close/>
                    </a:path>
                  </a:pathLst>
                </a:custGeom>
                <a:gradFill>
                  <a:gsLst>
                    <a:gs pos="46000">
                      <a:srgbClr val="FB8082">
                        <a:alpha val="2100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35000"/>
                      </a:schemeClr>
                    </a:gs>
                    <a:gs pos="100000">
                      <a:srgbClr val="FF0000"/>
                    </a:gs>
                  </a:gsLst>
                  <a:lin ang="18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椭圆 12"/>
                <p:cNvSpPr/>
                <p:nvPr/>
              </p:nvSpPr>
              <p:spPr>
                <a:xfrm>
                  <a:off x="2303238" y="2396625"/>
                  <a:ext cx="945332" cy="1824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8082">
                        <a:lumMod val="59000"/>
                        <a:lumOff val="41000"/>
                      </a:srgbClr>
                    </a:gs>
                    <a:gs pos="100000">
                      <a:srgbClr val="FF0000">
                        <a:lumMod val="55000"/>
                        <a:lumOff val="4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2713626">
                <a:off x="1761688" y="2851514"/>
                <a:ext cx="3165996" cy="524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IR Near-field Probe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2612897" y="335713"/>
              <a:ext cx="1606132" cy="1635131"/>
              <a:chOff x="8915946" y="3233519"/>
              <a:chExt cx="1676912" cy="1707188"/>
            </a:xfrm>
          </p:grpSpPr>
          <p:sp>
            <p:nvSpPr>
              <p:cNvPr id="12" name="Freeform 46"/>
              <p:cNvSpPr/>
              <p:nvPr/>
            </p:nvSpPr>
            <p:spPr>
              <a:xfrm>
                <a:off x="8915946" y="3904067"/>
                <a:ext cx="46862" cy="527605"/>
              </a:xfrm>
              <a:custGeom>
                <a:avLst/>
                <a:gdLst>
                  <a:gd name="connsiteX0" fmla="*/ 58900 w 75678"/>
                  <a:gd name="connsiteY0" fmla="*/ 0 h 620786"/>
                  <a:gd name="connsiteX1" fmla="*/ 177 w 75678"/>
                  <a:gd name="connsiteY1" fmla="*/ 343949 h 620786"/>
                  <a:gd name="connsiteX2" fmla="*/ 75678 w 75678"/>
                  <a:gd name="connsiteY2" fmla="*/ 620786 h 6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8" h="620786">
                    <a:moveTo>
                      <a:pt x="58900" y="0"/>
                    </a:moveTo>
                    <a:cubicBezTo>
                      <a:pt x="28140" y="120242"/>
                      <a:pt x="-2619" y="240485"/>
                      <a:pt x="177" y="343949"/>
                    </a:cubicBezTo>
                    <a:cubicBezTo>
                      <a:pt x="2973" y="447413"/>
                      <a:pt x="75678" y="620786"/>
                      <a:pt x="75678" y="620786"/>
                    </a:cubicBezTo>
                  </a:path>
                </a:pathLst>
              </a:custGeom>
              <a:noFill/>
              <a:ln w="34925">
                <a:solidFill>
                  <a:schemeClr val="bg2">
                    <a:lumMod val="50000"/>
                    <a:alpha val="67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pic>
            <p:nvPicPr>
              <p:cNvPr id="13" name="Picture 2" descr="C:\Users\mengkun\Dropbox\proposal for Dimitri\AFM_ti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71444" y="3233519"/>
                <a:ext cx="1621414" cy="1707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39552" y="555754"/>
              <a:ext cx="600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601414">
              <a:off x="843733" y="1399732"/>
              <a:ext cx="1324799" cy="4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~10 um</a:t>
              </a:r>
              <a:endParaRPr lang="zh-CN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3662" y="3573048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Schematics of near-field </a:t>
            </a:r>
          </a:p>
          <a:p>
            <a:r>
              <a:rPr lang="en-US" sz="1000" dirty="0"/>
              <a:t>imaging.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493" y="1805680"/>
            <a:ext cx="1796005" cy="178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908" y="1805679"/>
            <a:ext cx="1781557" cy="1774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876" y="1805679"/>
            <a:ext cx="1781267" cy="1774570"/>
          </a:xfrm>
          <a:prstGeom prst="rect">
            <a:avLst/>
          </a:prstGeom>
        </p:spPr>
      </p:pic>
      <p:sp>
        <p:nvSpPr>
          <p:cNvPr id="2" name="Arrow: Up 1"/>
          <p:cNvSpPr/>
          <p:nvPr/>
        </p:nvSpPr>
        <p:spPr>
          <a:xfrm rot="19248677">
            <a:off x="6697928" y="3343149"/>
            <a:ext cx="385894" cy="738231"/>
          </a:xfrm>
          <a:prstGeom prst="upArrow">
            <a:avLst/>
          </a:prstGeom>
          <a:solidFill>
            <a:srgbClr val="C031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5148" y="3589155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AFM topography image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428" y="3589153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near-field signal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09462" y="3589153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near-field signal</a:t>
            </a:r>
          </a:p>
        </p:txBody>
      </p:sp>
    </p:spTree>
    <p:extLst>
      <p:ext uri="{BB962C8B-B14F-4D97-AF65-F5344CB8AC3E}">
        <p14:creationId xmlns:p14="http://schemas.microsoft.com/office/powerpoint/2010/main" val="171559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Mid-IR Single-Wavelength Near-Field Imaging </a:t>
            </a:r>
          </a:p>
          <a:p>
            <a:endParaRPr lang="en-US" dirty="0"/>
          </a:p>
        </p:txBody>
      </p:sp>
      <p:grpSp>
        <p:nvGrpSpPr>
          <p:cNvPr id="5" name="组合 3"/>
          <p:cNvGrpSpPr/>
          <p:nvPr/>
        </p:nvGrpSpPr>
        <p:grpSpPr>
          <a:xfrm>
            <a:off x="-448199" y="1574142"/>
            <a:ext cx="3115199" cy="2112033"/>
            <a:chOff x="539552" y="335713"/>
            <a:chExt cx="3679477" cy="2513423"/>
          </a:xfrm>
        </p:grpSpPr>
        <p:pic>
          <p:nvPicPr>
            <p:cNvPr id="6" name="Picture 2" descr="GF-Au-6_top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79" y="925086"/>
              <a:ext cx="1939925" cy="192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scene3d>
              <a:camera prst="perspectiveRelaxed" fov="7200000"/>
              <a:lightRig rig="threePt" dir="t">
                <a:rot lat="0" lon="0" rev="6600000"/>
              </a:lightRig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67865" y="2365246"/>
              <a:ext cx="762936" cy="369332"/>
            </a:xfrm>
            <a:prstGeom prst="rect">
              <a:avLst/>
            </a:prstGeom>
            <a:solidFill>
              <a:schemeClr val="bg1"/>
            </a:solidFill>
            <a:scene3d>
              <a:camera prst="perspectiveRelaxedModerately" fov="7200000">
                <a:rot lat="17699988" lon="0" rev="0"/>
              </a:camera>
              <a:lightRig rig="threePt" dir="t"/>
            </a:scene3d>
            <a:sp3d/>
          </p:spPr>
          <p:txBody>
            <a:bodyPr wrap="square" rtlCol="0">
              <a:spAutoFit/>
              <a:flatTx/>
            </a:bodyPr>
            <a:lstStyle/>
            <a:p>
              <a:r>
                <a:rPr lang="en-US" altLang="zh-CN" sz="1400" b="1" dirty="0"/>
                <a:t>AFM</a:t>
              </a:r>
              <a:endParaRPr lang="zh-CN" altLang="en-US" sz="1400" b="1" dirty="0"/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1077093" y="434744"/>
              <a:ext cx="1880807" cy="2045060"/>
              <a:chOff x="1647271" y="1530577"/>
              <a:chExt cx="2911713" cy="3165996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1647271" y="1871331"/>
                <a:ext cx="2911713" cy="2404270"/>
                <a:chOff x="2283434" y="2396625"/>
                <a:chExt cx="2275550" cy="1878975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2283434" y="2484211"/>
                  <a:ext cx="2275550" cy="1791389"/>
                </a:xfrm>
                <a:custGeom>
                  <a:avLst/>
                  <a:gdLst>
                    <a:gd name="connsiteX0" fmla="*/ 0 w 1935892"/>
                    <a:gd name="connsiteY0" fmla="*/ 8238 h 1524000"/>
                    <a:gd name="connsiteX1" fmla="*/ 823784 w 1935892"/>
                    <a:gd name="connsiteY1" fmla="*/ 0 h 1524000"/>
                    <a:gd name="connsiteX2" fmla="*/ 1935892 w 1935892"/>
                    <a:gd name="connsiteY2" fmla="*/ 1524000 h 1524000"/>
                    <a:gd name="connsiteX3" fmla="*/ 1820562 w 1935892"/>
                    <a:gd name="connsiteY3" fmla="*/ 1524000 h 1524000"/>
                    <a:gd name="connsiteX4" fmla="*/ 0 w 1935892"/>
                    <a:gd name="connsiteY4" fmla="*/ 823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5892" h="1524000">
                      <a:moveTo>
                        <a:pt x="0" y="8238"/>
                      </a:moveTo>
                      <a:lnTo>
                        <a:pt x="823784" y="0"/>
                      </a:lnTo>
                      <a:lnTo>
                        <a:pt x="1935892" y="1524000"/>
                      </a:lnTo>
                      <a:lnTo>
                        <a:pt x="1820562" y="1524000"/>
                      </a:lnTo>
                      <a:lnTo>
                        <a:pt x="0" y="8238"/>
                      </a:lnTo>
                      <a:close/>
                    </a:path>
                  </a:pathLst>
                </a:custGeom>
                <a:gradFill>
                  <a:gsLst>
                    <a:gs pos="46000">
                      <a:srgbClr val="FB8082">
                        <a:alpha val="2100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35000"/>
                      </a:schemeClr>
                    </a:gs>
                    <a:gs pos="100000">
                      <a:srgbClr val="FF0000"/>
                    </a:gs>
                  </a:gsLst>
                  <a:lin ang="18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椭圆 12"/>
                <p:cNvSpPr/>
                <p:nvPr/>
              </p:nvSpPr>
              <p:spPr>
                <a:xfrm>
                  <a:off x="2303238" y="2396625"/>
                  <a:ext cx="945332" cy="1824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8082">
                        <a:lumMod val="59000"/>
                        <a:lumOff val="41000"/>
                      </a:srgbClr>
                    </a:gs>
                    <a:gs pos="100000">
                      <a:srgbClr val="FF0000">
                        <a:lumMod val="55000"/>
                        <a:lumOff val="4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2713626">
                <a:off x="1761688" y="2851514"/>
                <a:ext cx="3165996" cy="524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IR Near-field Probe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2612897" y="335713"/>
              <a:ext cx="1606132" cy="1635131"/>
              <a:chOff x="8915946" y="3233519"/>
              <a:chExt cx="1676912" cy="1707188"/>
            </a:xfrm>
          </p:grpSpPr>
          <p:sp>
            <p:nvSpPr>
              <p:cNvPr id="12" name="Freeform 46"/>
              <p:cNvSpPr/>
              <p:nvPr/>
            </p:nvSpPr>
            <p:spPr>
              <a:xfrm>
                <a:off x="8915946" y="3904067"/>
                <a:ext cx="46862" cy="527605"/>
              </a:xfrm>
              <a:custGeom>
                <a:avLst/>
                <a:gdLst>
                  <a:gd name="connsiteX0" fmla="*/ 58900 w 75678"/>
                  <a:gd name="connsiteY0" fmla="*/ 0 h 620786"/>
                  <a:gd name="connsiteX1" fmla="*/ 177 w 75678"/>
                  <a:gd name="connsiteY1" fmla="*/ 343949 h 620786"/>
                  <a:gd name="connsiteX2" fmla="*/ 75678 w 75678"/>
                  <a:gd name="connsiteY2" fmla="*/ 620786 h 6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8" h="620786">
                    <a:moveTo>
                      <a:pt x="58900" y="0"/>
                    </a:moveTo>
                    <a:cubicBezTo>
                      <a:pt x="28140" y="120242"/>
                      <a:pt x="-2619" y="240485"/>
                      <a:pt x="177" y="343949"/>
                    </a:cubicBezTo>
                    <a:cubicBezTo>
                      <a:pt x="2973" y="447413"/>
                      <a:pt x="75678" y="620786"/>
                      <a:pt x="75678" y="620786"/>
                    </a:cubicBezTo>
                  </a:path>
                </a:pathLst>
              </a:custGeom>
              <a:noFill/>
              <a:ln w="34925">
                <a:solidFill>
                  <a:schemeClr val="bg2">
                    <a:lumMod val="50000"/>
                    <a:alpha val="67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pic>
            <p:nvPicPr>
              <p:cNvPr id="13" name="Picture 2" descr="C:\Users\mengkun\Dropbox\proposal for Dimitri\AFM_ti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71444" y="3233519"/>
                <a:ext cx="1621414" cy="1707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39552" y="555754"/>
              <a:ext cx="600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601414">
              <a:off x="843733" y="1399732"/>
              <a:ext cx="1324799" cy="4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~10 um</a:t>
              </a:r>
              <a:endParaRPr lang="zh-CN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3662" y="3573048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Schematics of near-field </a:t>
            </a:r>
          </a:p>
          <a:p>
            <a:r>
              <a:rPr lang="en-US" sz="1000" dirty="0"/>
              <a:t>imaging.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493" y="1805679"/>
            <a:ext cx="1796005" cy="17889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006" y="1793903"/>
            <a:ext cx="1810207" cy="17960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721" y="1794657"/>
            <a:ext cx="1806732" cy="17783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55148" y="3589155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AFM topography image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0428" y="3589153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near-field signal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09462" y="3589153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near-field signal</a:t>
            </a:r>
          </a:p>
        </p:txBody>
      </p:sp>
    </p:spTree>
    <p:extLst>
      <p:ext uri="{BB962C8B-B14F-4D97-AF65-F5344CB8AC3E}">
        <p14:creationId xmlns:p14="http://schemas.microsoft.com/office/powerpoint/2010/main" val="4009245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006" y="1793903"/>
            <a:ext cx="1810207" cy="17960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Mid-IR Single-Wavelength Near-Field Imaging </a:t>
            </a:r>
          </a:p>
          <a:p>
            <a:endParaRPr lang="en-US" dirty="0"/>
          </a:p>
        </p:txBody>
      </p:sp>
      <p:grpSp>
        <p:nvGrpSpPr>
          <p:cNvPr id="5" name="组合 3"/>
          <p:cNvGrpSpPr/>
          <p:nvPr/>
        </p:nvGrpSpPr>
        <p:grpSpPr>
          <a:xfrm>
            <a:off x="-448199" y="1574142"/>
            <a:ext cx="3115199" cy="2112033"/>
            <a:chOff x="539552" y="335713"/>
            <a:chExt cx="3679477" cy="2513423"/>
          </a:xfrm>
        </p:grpSpPr>
        <p:pic>
          <p:nvPicPr>
            <p:cNvPr id="6" name="Picture 2" descr="GF-Au-6_top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79" y="925086"/>
              <a:ext cx="1939925" cy="192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scene3d>
              <a:camera prst="perspectiveRelaxed" fov="7200000"/>
              <a:lightRig rig="threePt" dir="t">
                <a:rot lat="0" lon="0" rev="6600000"/>
              </a:lightRig>
            </a:scene3d>
            <a:sp3d prstMaterial="matt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67865" y="2365246"/>
              <a:ext cx="762936" cy="369332"/>
            </a:xfrm>
            <a:prstGeom prst="rect">
              <a:avLst/>
            </a:prstGeom>
            <a:solidFill>
              <a:schemeClr val="bg1"/>
            </a:solidFill>
            <a:scene3d>
              <a:camera prst="perspectiveRelaxedModerately" fov="7200000">
                <a:rot lat="17699988" lon="0" rev="0"/>
              </a:camera>
              <a:lightRig rig="threePt" dir="t"/>
            </a:scene3d>
            <a:sp3d/>
          </p:spPr>
          <p:txBody>
            <a:bodyPr wrap="square" rtlCol="0">
              <a:spAutoFit/>
              <a:flatTx/>
            </a:bodyPr>
            <a:lstStyle/>
            <a:p>
              <a:r>
                <a:rPr lang="en-US" altLang="zh-CN" sz="1400" b="1" dirty="0"/>
                <a:t>AFM</a:t>
              </a:r>
              <a:endParaRPr lang="zh-CN" altLang="en-US" sz="1400" b="1" dirty="0"/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1077093" y="434744"/>
              <a:ext cx="1880807" cy="2045060"/>
              <a:chOff x="1647271" y="1530577"/>
              <a:chExt cx="2911713" cy="3165996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1647271" y="1871331"/>
                <a:ext cx="2911713" cy="2404270"/>
                <a:chOff x="2283434" y="2396625"/>
                <a:chExt cx="2275550" cy="1878975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2283434" y="2484211"/>
                  <a:ext cx="2275550" cy="1791389"/>
                </a:xfrm>
                <a:custGeom>
                  <a:avLst/>
                  <a:gdLst>
                    <a:gd name="connsiteX0" fmla="*/ 0 w 1935892"/>
                    <a:gd name="connsiteY0" fmla="*/ 8238 h 1524000"/>
                    <a:gd name="connsiteX1" fmla="*/ 823784 w 1935892"/>
                    <a:gd name="connsiteY1" fmla="*/ 0 h 1524000"/>
                    <a:gd name="connsiteX2" fmla="*/ 1935892 w 1935892"/>
                    <a:gd name="connsiteY2" fmla="*/ 1524000 h 1524000"/>
                    <a:gd name="connsiteX3" fmla="*/ 1820562 w 1935892"/>
                    <a:gd name="connsiteY3" fmla="*/ 1524000 h 1524000"/>
                    <a:gd name="connsiteX4" fmla="*/ 0 w 1935892"/>
                    <a:gd name="connsiteY4" fmla="*/ 823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5892" h="1524000">
                      <a:moveTo>
                        <a:pt x="0" y="8238"/>
                      </a:moveTo>
                      <a:lnTo>
                        <a:pt x="823784" y="0"/>
                      </a:lnTo>
                      <a:lnTo>
                        <a:pt x="1935892" y="1524000"/>
                      </a:lnTo>
                      <a:lnTo>
                        <a:pt x="1820562" y="1524000"/>
                      </a:lnTo>
                      <a:lnTo>
                        <a:pt x="0" y="8238"/>
                      </a:lnTo>
                      <a:close/>
                    </a:path>
                  </a:pathLst>
                </a:custGeom>
                <a:gradFill>
                  <a:gsLst>
                    <a:gs pos="46000">
                      <a:srgbClr val="FB8082">
                        <a:alpha val="2100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35000"/>
                      </a:schemeClr>
                    </a:gs>
                    <a:gs pos="100000">
                      <a:srgbClr val="FF0000"/>
                    </a:gs>
                  </a:gsLst>
                  <a:lin ang="18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7" name="椭圆 12"/>
                <p:cNvSpPr/>
                <p:nvPr/>
              </p:nvSpPr>
              <p:spPr>
                <a:xfrm>
                  <a:off x="2303238" y="2396625"/>
                  <a:ext cx="945332" cy="1824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8082">
                        <a:lumMod val="59000"/>
                        <a:lumOff val="41000"/>
                      </a:srgbClr>
                    </a:gs>
                    <a:gs pos="100000">
                      <a:srgbClr val="FF0000">
                        <a:lumMod val="55000"/>
                        <a:lumOff val="4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2713626">
                <a:off x="1761688" y="2851514"/>
                <a:ext cx="3165996" cy="524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IR Near-field Probe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2612897" y="335713"/>
              <a:ext cx="1606132" cy="1635131"/>
              <a:chOff x="8915946" y="3233519"/>
              <a:chExt cx="1676912" cy="1707188"/>
            </a:xfrm>
          </p:grpSpPr>
          <p:sp>
            <p:nvSpPr>
              <p:cNvPr id="12" name="Freeform 46"/>
              <p:cNvSpPr/>
              <p:nvPr/>
            </p:nvSpPr>
            <p:spPr>
              <a:xfrm>
                <a:off x="8915946" y="3904067"/>
                <a:ext cx="46862" cy="527605"/>
              </a:xfrm>
              <a:custGeom>
                <a:avLst/>
                <a:gdLst>
                  <a:gd name="connsiteX0" fmla="*/ 58900 w 75678"/>
                  <a:gd name="connsiteY0" fmla="*/ 0 h 620786"/>
                  <a:gd name="connsiteX1" fmla="*/ 177 w 75678"/>
                  <a:gd name="connsiteY1" fmla="*/ 343949 h 620786"/>
                  <a:gd name="connsiteX2" fmla="*/ 75678 w 75678"/>
                  <a:gd name="connsiteY2" fmla="*/ 620786 h 62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8" h="620786">
                    <a:moveTo>
                      <a:pt x="58900" y="0"/>
                    </a:moveTo>
                    <a:cubicBezTo>
                      <a:pt x="28140" y="120242"/>
                      <a:pt x="-2619" y="240485"/>
                      <a:pt x="177" y="343949"/>
                    </a:cubicBezTo>
                    <a:cubicBezTo>
                      <a:pt x="2973" y="447413"/>
                      <a:pt x="75678" y="620786"/>
                      <a:pt x="75678" y="620786"/>
                    </a:cubicBezTo>
                  </a:path>
                </a:pathLst>
              </a:custGeom>
              <a:noFill/>
              <a:ln w="34925">
                <a:solidFill>
                  <a:schemeClr val="bg2">
                    <a:lumMod val="50000"/>
                    <a:alpha val="67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pic>
            <p:nvPicPr>
              <p:cNvPr id="13" name="Picture 2" descr="C:\Users\mengkun\Dropbox\proposal for Dimitri\AFM_tip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71444" y="3233519"/>
                <a:ext cx="1621414" cy="1707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39552" y="555754"/>
              <a:ext cx="600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601414">
              <a:off x="843733" y="1399732"/>
              <a:ext cx="1324799" cy="4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~10 um</a:t>
              </a:r>
              <a:endParaRPr lang="zh-CN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3662" y="3573048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Schematics of near-field </a:t>
            </a:r>
          </a:p>
          <a:p>
            <a:r>
              <a:rPr lang="en-US" sz="1000" dirty="0"/>
              <a:t>imaging.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30636" y="1805679"/>
            <a:ext cx="880020" cy="17783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228" y="4043101"/>
            <a:ext cx="4146106" cy="20640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493" y="1805679"/>
            <a:ext cx="1796005" cy="17889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721" y="1794657"/>
            <a:ext cx="1806732" cy="17783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55148" y="3589155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AFM topography image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0428" y="3589153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near-field signal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09462" y="3589153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near-field signal</a:t>
            </a:r>
          </a:p>
        </p:txBody>
      </p:sp>
    </p:spTree>
    <p:extLst>
      <p:ext uri="{BB962C8B-B14F-4D97-AF65-F5344CB8AC3E}">
        <p14:creationId xmlns:p14="http://schemas.microsoft.com/office/powerpoint/2010/main" val="321789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Extract of Local Dielectric Constant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754922"/>
            <a:ext cx="1894289" cy="1894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844" y="1754272"/>
            <a:ext cx="1885416" cy="1894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3946021"/>
            <a:ext cx="1894289" cy="1865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845" y="3946021"/>
            <a:ext cx="1885415" cy="186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666" y="1754271"/>
            <a:ext cx="1878930" cy="1894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300" y="1754270"/>
            <a:ext cx="1885204" cy="189428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667" y="3875714"/>
            <a:ext cx="1878930" cy="1935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9300" y="3875714"/>
            <a:ext cx="1885203" cy="19353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288" y="3589152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near-field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0428" y="3589153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near-field signal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2994" y="3589153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near-field signal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8833" y="3589153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near-field signal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434" y="5746608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local dielectric constant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6421" y="5749319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Real part of local dielectric constant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6775" y="5743444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local dielectric constant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0692" y="5751650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Imaginary part of local dielectric constant</a:t>
            </a:r>
          </a:p>
        </p:txBody>
      </p:sp>
    </p:spTree>
    <p:extLst>
      <p:ext uri="{BB962C8B-B14F-4D97-AF65-F5344CB8AC3E}">
        <p14:creationId xmlns:p14="http://schemas.microsoft.com/office/powerpoint/2010/main" val="427701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cap="none" dirty="0"/>
              <a:t>Software 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59" y="2139192"/>
            <a:ext cx="2375669" cy="2931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138" y="2139192"/>
            <a:ext cx="2369543" cy="2931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1" y="2139192"/>
            <a:ext cx="2379539" cy="2931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13257"/>
            <a:ext cx="2720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CST model of gold sphere on SiO</a:t>
            </a:r>
            <a:r>
              <a:rPr lang="en-US" sz="600" dirty="0"/>
              <a:t>2</a:t>
            </a:r>
            <a:r>
              <a:rPr lang="en-US" sz="1000" dirty="0"/>
              <a:t> substrate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834" y="5113256"/>
            <a:ext cx="2568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Simulated surface electric field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6183" y="5113256"/>
            <a:ext cx="2651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Simulated surface photo-current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7721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none" dirty="0"/>
              <a:t>Summary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2163536"/>
            <a:ext cx="8229600" cy="4008664"/>
          </a:xfrm>
        </p:spPr>
        <p:txBody>
          <a:bodyPr/>
          <a:lstStyle/>
          <a:p>
            <a:pPr marL="400050" lvl="1" indent="-285750"/>
            <a:r>
              <a:rPr lang="en-US" sz="1800" dirty="0"/>
              <a:t>Near percolation threshold, slight filling fraction difference can cause large optical property difference both locally and globally.</a:t>
            </a:r>
          </a:p>
          <a:p>
            <a:pPr marL="400050" lvl="1" indent="-285750"/>
            <a:endParaRPr lang="en-US" sz="1800" dirty="0"/>
          </a:p>
          <a:p>
            <a:pPr marL="400050" lvl="1" indent="-285750"/>
            <a:r>
              <a:rPr lang="en-US" sz="1800" dirty="0"/>
              <a:t>Far-field spectra can be understood by effective medium approximation.</a:t>
            </a:r>
          </a:p>
          <a:p>
            <a:pPr marL="400050" lvl="1" indent="-285750"/>
            <a:endParaRPr lang="en-US" sz="1800" dirty="0"/>
          </a:p>
          <a:p>
            <a:pPr marL="400050" lvl="1" indent="-285750"/>
            <a:r>
              <a:rPr lang="en-US" sz="1800" dirty="0"/>
              <a:t>Near-field spectra can be qualitatively explained by high q effect.</a:t>
            </a:r>
          </a:p>
          <a:p>
            <a:pPr marL="400050" lvl="1" indent="-285750"/>
            <a:endParaRPr lang="en-US" sz="1800" dirty="0"/>
          </a:p>
          <a:p>
            <a:pPr marL="400050" lvl="1" indent="-285750"/>
            <a:r>
              <a:rPr lang="en-US" sz="1800" dirty="0"/>
              <a:t>Local near-field signal variation is observed. Local dielectric constant can be semi-quantitatively extracted. </a:t>
            </a:r>
          </a:p>
          <a:p>
            <a:pPr marL="400050" lvl="1" indent="-285750"/>
            <a:endParaRPr lang="en-US" sz="1800" dirty="0"/>
          </a:p>
          <a:p>
            <a:pPr marL="400050" lvl="1" indent="-285750"/>
            <a:r>
              <a:rPr lang="en-US" sz="1800" dirty="0"/>
              <a:t>Relationship between local topography and optical properties reminds to be studied. </a:t>
            </a:r>
          </a:p>
          <a:p>
            <a:pPr marL="400050" lvl="1" indent="-285750"/>
            <a:endParaRPr lang="en-US" sz="1800" dirty="0"/>
          </a:p>
          <a:p>
            <a:pPr marL="400050" lvl="1" indent="-28575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015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1846217"/>
            <a:ext cx="8229600" cy="4325983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non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683070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BU stack_2clr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1846217"/>
            <a:ext cx="8229600" cy="4325983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85" y="3095538"/>
            <a:ext cx="1470915" cy="2188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319" y="2499703"/>
            <a:ext cx="377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There are no physicists in America.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5772" y="29529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----Paul Dirac</a:t>
            </a:r>
          </a:p>
        </p:txBody>
      </p:sp>
    </p:spTree>
    <p:extLst>
      <p:ext uri="{BB962C8B-B14F-4D97-AF65-F5344CB8AC3E}">
        <p14:creationId xmlns:p14="http://schemas.microsoft.com/office/powerpoint/2010/main" val="95652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CST: Leo, William, Matthew, Jack</a:t>
            </a:r>
          </a:p>
          <a:p>
            <a:endParaRPr lang="en-US" sz="2400" dirty="0"/>
          </a:p>
          <a:p>
            <a:r>
              <a:rPr lang="en-US" sz="2400" dirty="0" err="1"/>
              <a:t>Matlab</a:t>
            </a:r>
            <a:r>
              <a:rPr lang="en-US" sz="2400" dirty="0"/>
              <a:t>: Alex Stephanie</a:t>
            </a:r>
          </a:p>
          <a:p>
            <a:endParaRPr lang="en-US" sz="2400" dirty="0"/>
          </a:p>
          <a:p>
            <a:r>
              <a:rPr lang="en-US" sz="2400" dirty="0"/>
              <a:t>SNOM: Jiawei</a:t>
            </a:r>
          </a:p>
          <a:p>
            <a:endParaRPr lang="en-US" sz="2400" dirty="0"/>
          </a:p>
          <a:p>
            <a:r>
              <a:rPr lang="en-US" sz="2400" dirty="0"/>
              <a:t>Samples and ALS data: Larry</a:t>
            </a:r>
          </a:p>
          <a:p>
            <a:endParaRPr lang="en-US" sz="2400" dirty="0"/>
          </a:p>
          <a:p>
            <a:r>
              <a:rPr lang="en-US" sz="2400" dirty="0"/>
              <a:t>Overall guidance: Mengkun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none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35750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13" y="3204594"/>
            <a:ext cx="1499839" cy="21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13" y="3204594"/>
            <a:ext cx="1499839" cy="2144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725" y="2130803"/>
            <a:ext cx="849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 doesn't matter how beautiful your theory is, it doesn't matter how smart you are.</a:t>
            </a:r>
          </a:p>
          <a:p>
            <a:r>
              <a:rPr lang="en-US" i="1" dirty="0"/>
              <a:t>If it doesn't agree with experiment, it's wrong.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5772" y="295292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----Richard Feynman</a:t>
            </a:r>
          </a:p>
        </p:txBody>
      </p:sp>
    </p:spTree>
    <p:extLst>
      <p:ext uri="{BB962C8B-B14F-4D97-AF65-F5344CB8AC3E}">
        <p14:creationId xmlns:p14="http://schemas.microsoft.com/office/powerpoint/2010/main" val="235117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13" y="3204594"/>
            <a:ext cx="1499839" cy="2144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725" y="2130803"/>
            <a:ext cx="849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 doesn't matter how beautiful your theory is, it doesn't matter how smart you are.</a:t>
            </a:r>
          </a:p>
          <a:p>
            <a:r>
              <a:rPr lang="en-US" i="1" dirty="0"/>
              <a:t>If it doesn't agree with experiment, it's wrong.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5772" y="295292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----Richard Feynman</a:t>
            </a:r>
          </a:p>
        </p:txBody>
      </p:sp>
    </p:spTree>
    <p:extLst>
      <p:ext uri="{BB962C8B-B14F-4D97-AF65-F5344CB8AC3E}">
        <p14:creationId xmlns:p14="http://schemas.microsoft.com/office/powerpoint/2010/main" val="217599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9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0668" y="1455290"/>
            <a:ext cx="8917497" cy="4798260"/>
          </a:xfrm>
        </p:spPr>
        <p:txBody>
          <a:bodyPr/>
          <a:lstStyle/>
          <a:p>
            <a:r>
              <a:rPr lang="en-US" sz="3600" dirty="0"/>
              <a:t>Near-field Nano-imaging and Nano-spectroscopy of Percolating Thin Gold Films</a:t>
            </a:r>
          </a:p>
          <a:p>
            <a:pPr algn="l"/>
            <a:r>
              <a:rPr lang="en-US" sz="1600" dirty="0"/>
              <a:t>	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      Xinzhong Chen</a:t>
            </a:r>
          </a:p>
          <a:p>
            <a:pPr algn="l"/>
            <a:r>
              <a:rPr lang="en-US" sz="1600" dirty="0"/>
              <a:t>      Department of Physics and Astronomy</a:t>
            </a:r>
            <a:br>
              <a:rPr lang="en-US" sz="1600" dirty="0"/>
            </a:br>
            <a:r>
              <a:rPr lang="en-US" sz="1600" dirty="0"/>
              <a:t>Stony Brook University</a:t>
            </a:r>
          </a:p>
          <a:p>
            <a:pPr algn="l"/>
            <a:r>
              <a:rPr lang="en-US" sz="1600" dirty="0"/>
              <a:t>	March, 16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42875" y="1973036"/>
            <a:ext cx="8229600" cy="4008664"/>
          </a:xfrm>
        </p:spPr>
        <p:txBody>
          <a:bodyPr/>
          <a:lstStyle/>
          <a:p>
            <a:pPr algn="just"/>
            <a:r>
              <a:rPr lang="en-US" sz="2400" dirty="0"/>
              <a:t>    </a:t>
            </a:r>
            <a:r>
              <a:rPr lang="en-US" sz="2000" dirty="0"/>
              <a:t>The optical properties of metal nanoparticles have long been of interest, which dates back to Faraday’s investigations of colloidal gold in the mid 1800s.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none" dirty="0"/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445" y="4009505"/>
            <a:ext cx="2002680" cy="205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598" y="3998182"/>
            <a:ext cx="1730764" cy="205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98" y="3036942"/>
            <a:ext cx="978365" cy="7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6531"/>
      </p:ext>
    </p:extLst>
  </p:cSld>
  <p:clrMapOvr>
    <a:masterClrMapping/>
  </p:clrMapOvr>
</p:sld>
</file>

<file path=ppt/theme/theme1.xml><?xml version="1.0" encoding="utf-8"?>
<a:theme xmlns:a="http://schemas.openxmlformats.org/drawingml/2006/main" name="13061449H-SBU_SBM_CH_PPTtemplate_REV_0705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tony Brook Children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1542</TotalTime>
  <Words>683</Words>
  <Application>Microsoft Office PowerPoint</Application>
  <PresentationFormat>On-screen Show (4:3)</PresentationFormat>
  <Paragraphs>150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Lucida Grande</vt:lpstr>
      <vt:lpstr>ＭＳ Ｐゴシック</vt:lpstr>
      <vt:lpstr>ヒラギノ角ゴ Pro W3</vt:lpstr>
      <vt:lpstr>宋体</vt:lpstr>
      <vt:lpstr>Arial</vt:lpstr>
      <vt:lpstr>Calibri</vt:lpstr>
      <vt:lpstr>Cambria Math</vt:lpstr>
      <vt:lpstr>Helvetica</vt:lpstr>
      <vt:lpstr>Symbol</vt:lpstr>
      <vt:lpstr>Times New Roman</vt:lpstr>
      <vt:lpstr>13061449H-SBU_SBM_CH_PPTtemplate_REV_070513</vt:lpstr>
      <vt:lpstr>Stony Brook University</vt:lpstr>
      <vt:lpstr>1_Stony Brook University</vt:lpstr>
      <vt:lpstr>Stony Brook Medicine</vt:lpstr>
      <vt:lpstr>Stony Brook Children's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Braden J Hosch</dc:creator>
  <cp:lastModifiedBy>XINZHONG</cp:lastModifiedBy>
  <cp:revision>88</cp:revision>
  <cp:lastPrinted>2012-02-02T20:51:24Z</cp:lastPrinted>
  <dcterms:created xsi:type="dcterms:W3CDTF">2014-01-09T19:37:43Z</dcterms:created>
  <dcterms:modified xsi:type="dcterms:W3CDTF">2018-01-03T20:02:11Z</dcterms:modified>
</cp:coreProperties>
</file>